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notesMasterIdLst>
    <p:notesMasterId r:id="rId31"/>
  </p:notesMasterIdLst>
  <p:sldIdLst>
    <p:sldId id="281" r:id="rId2"/>
    <p:sldId id="283" r:id="rId3"/>
    <p:sldId id="260" r:id="rId4"/>
    <p:sldId id="256" r:id="rId5"/>
    <p:sldId id="258" r:id="rId6"/>
    <p:sldId id="259" r:id="rId7"/>
    <p:sldId id="262" r:id="rId8"/>
    <p:sldId id="261" r:id="rId9"/>
    <p:sldId id="266" r:id="rId10"/>
    <p:sldId id="257" r:id="rId11"/>
    <p:sldId id="285" r:id="rId12"/>
    <p:sldId id="264" r:id="rId13"/>
    <p:sldId id="265" r:id="rId14"/>
    <p:sldId id="267" r:id="rId15"/>
    <p:sldId id="268" r:id="rId16"/>
    <p:sldId id="269" r:id="rId17"/>
    <p:sldId id="279" r:id="rId18"/>
    <p:sldId id="286" r:id="rId19"/>
    <p:sldId id="271" r:id="rId20"/>
    <p:sldId id="272" r:id="rId21"/>
    <p:sldId id="273" r:id="rId22"/>
    <p:sldId id="276" r:id="rId23"/>
    <p:sldId id="274" r:id="rId24"/>
    <p:sldId id="277" r:id="rId25"/>
    <p:sldId id="287" r:id="rId26"/>
    <p:sldId id="288" r:id="rId27"/>
    <p:sldId id="289" r:id="rId28"/>
    <p:sldId id="284" r:id="rId29"/>
    <p:sldId id="278" r:id="rId3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4EB3CF"/>
    <a:srgbClr val="F92110"/>
    <a:srgbClr val="DE5CA0"/>
    <a:srgbClr val="FFCC00"/>
    <a:srgbClr val="FFCC66"/>
    <a:srgbClr val="C32779"/>
    <a:srgbClr val="99CB38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544" autoAdjust="0"/>
    <p:restoredTop sz="92958" autoAdjust="0"/>
  </p:normalViewPr>
  <p:slideViewPr>
    <p:cSldViewPr snapToGrid="0">
      <p:cViewPr varScale="1">
        <p:scale>
          <a:sx n="68" d="100"/>
          <a:sy n="68" d="100"/>
        </p:scale>
        <p:origin x="-35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</c:spPr>
          <c:explosion val="25"/>
          <c:dPt>
            <c:idx val="1"/>
            <c:bubble3D val="0"/>
            <c:spPr>
              <a:solidFill>
                <a:schemeClr val="accent2"/>
              </a:solidFill>
            </c:spPr>
          </c:dPt>
          <c:cat>
            <c:strRef>
              <c:f>Sheet1!$A$2:$A$3</c:f>
              <c:strCache>
                <c:ptCount val="2"/>
                <c:pt idx="0">
                  <c:v>38.6 Juta Anak Normal</c:v>
                </c:pt>
                <c:pt idx="1">
                  <c:v>4.2 Juta Anak Berkebutuhan Khusus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38.6</c:v>
                </c:pt>
                <c:pt idx="1">
                  <c:v>4.2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explosion val="25"/>
          <c:cat>
            <c:strRef>
              <c:f>Sheet1!$A$2:$A$3</c:f>
              <c:strCache>
                <c:ptCount val="2"/>
                <c:pt idx="0">
                  <c:v>38.6 Juta Anak Normal</c:v>
                </c:pt>
                <c:pt idx="1">
                  <c:v>4.2 Juta Anak Berkebutuhan Khusus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0</c:v>
                </c:pt>
                <c:pt idx="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5255107568022088"/>
          <c:y val="2.5026355425159377E-2"/>
          <c:w val="0.43469775499007135"/>
          <c:h val="0.2950015095332833"/>
        </c:manualLayout>
      </c:layout>
      <c:overlay val="0"/>
      <c:txPr>
        <a:bodyPr/>
        <a:lstStyle/>
        <a:p>
          <a:pPr>
            <a:defRPr lang="en-US"/>
          </a:pPr>
          <a:endParaRPr lang="en-US"/>
        </a:p>
      </c:txPr>
    </c:legend>
    <c:plotVisOnly val="1"/>
    <c:dispBlanksAs val="zero"/>
    <c:showDLblsOverMax val="0"/>
  </c:chart>
  <c:txPr>
    <a:bodyPr/>
    <a:lstStyle/>
    <a:p>
      <a:pPr>
        <a:defRPr sz="2000" b="1">
          <a:solidFill>
            <a:schemeClr val="bg1">
              <a:lumMod val="85000"/>
            </a:schemeClr>
          </a:solidFill>
          <a:latin typeface="+mj-lt"/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dPt>
            <c:idx val="0"/>
            <c:bubble3D val="0"/>
            <c:explosion val="8"/>
            <c:spPr>
              <a:solidFill>
                <a:srgbClr val="C0504D"/>
              </a:solidFill>
            </c:spPr>
          </c:dPt>
          <c:dPt>
            <c:idx val="1"/>
            <c:bubble3D val="0"/>
            <c:spPr>
              <a:solidFill>
                <a:srgbClr val="1F497D">
                  <a:lumMod val="60000"/>
                  <a:lumOff val="40000"/>
                </a:srgbClr>
              </a:solidFill>
            </c:spPr>
          </c:dPt>
          <c:cat>
            <c:strRef>
              <c:f>Sheet1!$A$2:$A$3</c:f>
              <c:strCache>
                <c:ptCount val="2"/>
                <c:pt idx="0">
                  <c:v>Mendapat Bantuan</c:v>
                </c:pt>
                <c:pt idx="1">
                  <c:v>Tidak Mendapat Bantuan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25.919999999999987</c:v>
                </c:pt>
                <c:pt idx="1">
                  <c:v>74.08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57469322428247338"/>
          <c:y val="0.34659438564385275"/>
          <c:w val="0.38371748120162108"/>
          <c:h val="0.16389045421829929"/>
        </c:manualLayout>
      </c:layout>
      <c:overlay val="0"/>
      <c:txPr>
        <a:bodyPr/>
        <a:lstStyle/>
        <a:p>
          <a:pPr>
            <a:defRPr lang="en-US"/>
          </a:pPr>
          <a:endParaRPr lang="en-US"/>
        </a:p>
      </c:txPr>
    </c:legend>
    <c:plotVisOnly val="1"/>
    <c:dispBlanksAs val="zero"/>
    <c:showDLblsOverMax val="0"/>
  </c:chart>
  <c:txPr>
    <a:bodyPr/>
    <a:lstStyle/>
    <a:p>
      <a:pPr>
        <a:defRPr sz="1800" b="1">
          <a:solidFill>
            <a:schemeClr val="bg1">
              <a:lumMod val="85000"/>
            </a:schemeClr>
          </a:solidFill>
          <a:latin typeface="+mj-lt"/>
        </a:defRPr>
      </a:pPr>
      <a:endParaRPr lang="en-US"/>
    </a:p>
  </c:txPr>
  <c:externalData r:id="rId2">
    <c:autoUpdate val="0"/>
  </c:externalData>
  <c:userShapes r:id="rId3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0.37074</cdr:x>
      <cdr:y>0.28006</cdr:y>
    </cdr:from>
    <cdr:to>
      <cdr:x>0.51745</cdr:x>
      <cdr:y>0.43031</cdr:y>
    </cdr:to>
    <cdr:sp macro="" textlink="">
      <cdr:nvSpPr>
        <cdr:cNvPr id="2" name="TextBox 4"/>
        <cdr:cNvSpPr txBox="1"/>
      </cdr:nvSpPr>
      <cdr:spPr>
        <a:xfrm xmlns:a="http://schemas.openxmlformats.org/drawingml/2006/main">
          <a:off x="3962399" y="1204686"/>
          <a:ext cx="1568058" cy="64633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ysClr val="windowText" lastClr="000000"/>
              </a:solidFill>
              <a:latin typeface="Calibri" pitchFamily="34" charset="0"/>
            </a:defRPr>
          </a:lvl1pPr>
          <a:lvl2pPr marL="4572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ysClr val="windowText" lastClr="000000"/>
              </a:solidFill>
              <a:latin typeface="Calibri" pitchFamily="34" charset="0"/>
            </a:defRPr>
          </a:lvl2pPr>
          <a:lvl3pPr marL="9144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ysClr val="windowText" lastClr="000000"/>
              </a:solidFill>
              <a:latin typeface="Calibri" pitchFamily="34" charset="0"/>
            </a:defRPr>
          </a:lvl3pPr>
          <a:lvl4pPr marL="13716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ysClr val="windowText" lastClr="000000"/>
              </a:solidFill>
              <a:latin typeface="Calibri" pitchFamily="34" charset="0"/>
            </a:defRPr>
          </a:lvl4pPr>
          <a:lvl5pPr marL="18288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ysClr val="windowText" lastClr="000000"/>
              </a:solidFill>
              <a:latin typeface="Calibri" pitchFamily="34" charset="0"/>
            </a:defRPr>
          </a:lvl5pPr>
          <a:lvl6pPr marL="2286000" algn="l" defTabSz="914400" rtl="0" eaLnBrk="1" latinLnBrk="0" hangingPunct="1">
            <a:defRPr kern="1200">
              <a:solidFill>
                <a:sysClr val="windowText" lastClr="000000"/>
              </a:solidFill>
              <a:latin typeface="Calibri" pitchFamily="34" charset="0"/>
            </a:defRPr>
          </a:lvl6pPr>
          <a:lvl7pPr marL="2743200" algn="l" defTabSz="914400" rtl="0" eaLnBrk="1" latinLnBrk="0" hangingPunct="1">
            <a:defRPr kern="1200">
              <a:solidFill>
                <a:sysClr val="windowText" lastClr="000000"/>
              </a:solidFill>
              <a:latin typeface="Calibri" pitchFamily="34" charset="0"/>
            </a:defRPr>
          </a:lvl7pPr>
          <a:lvl8pPr marL="3200400" algn="l" defTabSz="914400" rtl="0" eaLnBrk="1" latinLnBrk="0" hangingPunct="1">
            <a:defRPr kern="1200">
              <a:solidFill>
                <a:sysClr val="windowText" lastClr="000000"/>
              </a:solidFill>
              <a:latin typeface="Calibri" pitchFamily="34" charset="0"/>
            </a:defRPr>
          </a:lvl8pPr>
          <a:lvl9pPr marL="3657600" algn="l" defTabSz="914400" rtl="0" eaLnBrk="1" latinLnBrk="0" hangingPunct="1">
            <a:defRPr kern="1200">
              <a:solidFill>
                <a:sysClr val="windowText" lastClr="000000"/>
              </a:solidFill>
              <a:latin typeface="Calibri" pitchFamily="34" charset="0"/>
            </a:defRPr>
          </a:lvl9pPr>
        </a:lstStyle>
        <a:p xmlns:a="http://schemas.openxmlformats.org/drawingml/2006/main">
          <a:r>
            <a:rPr lang="en-US" sz="3600" dirty="0">
              <a:solidFill>
                <a:schemeClr val="bg1"/>
              </a:solidFill>
            </a:rPr>
            <a:t>25.92%</a:t>
          </a:r>
        </a:p>
      </cdr:txBody>
    </cdr:sp>
  </cdr:relSizeAnchor>
  <cdr:relSizeAnchor xmlns:cdr="http://schemas.openxmlformats.org/drawingml/2006/chartDrawing">
    <cdr:from>
      <cdr:x>0.35852</cdr:x>
      <cdr:y>0.56349</cdr:y>
    </cdr:from>
    <cdr:to>
      <cdr:x>0.50643</cdr:x>
      <cdr:y>0.71375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3831772" y="2423886"/>
          <a:ext cx="1580882" cy="646331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en-US"/>
          </a:defPPr>
          <a:lvl1pPr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ysClr val="windowText" lastClr="000000"/>
              </a:solidFill>
              <a:latin typeface="Calibri" pitchFamily="34" charset="0"/>
            </a:defRPr>
          </a:lvl1pPr>
          <a:lvl2pPr marL="4572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ysClr val="windowText" lastClr="000000"/>
              </a:solidFill>
              <a:latin typeface="Calibri" pitchFamily="34" charset="0"/>
            </a:defRPr>
          </a:lvl2pPr>
          <a:lvl3pPr marL="9144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ysClr val="windowText" lastClr="000000"/>
              </a:solidFill>
              <a:latin typeface="Calibri" pitchFamily="34" charset="0"/>
            </a:defRPr>
          </a:lvl3pPr>
          <a:lvl4pPr marL="13716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ysClr val="windowText" lastClr="000000"/>
              </a:solidFill>
              <a:latin typeface="Calibri" pitchFamily="34" charset="0"/>
            </a:defRPr>
          </a:lvl4pPr>
          <a:lvl5pPr marL="1828800" algn="l" rtl="0" eaLnBrk="0" fontAlgn="base" hangingPunct="0">
            <a:spcBef>
              <a:spcPct val="0"/>
            </a:spcBef>
            <a:spcAft>
              <a:spcPct val="0"/>
            </a:spcAft>
            <a:defRPr kern="1200">
              <a:solidFill>
                <a:sysClr val="windowText" lastClr="000000"/>
              </a:solidFill>
              <a:latin typeface="Calibri" pitchFamily="34" charset="0"/>
            </a:defRPr>
          </a:lvl5pPr>
          <a:lvl6pPr marL="2286000" algn="l" defTabSz="914400" rtl="0" eaLnBrk="1" latinLnBrk="0" hangingPunct="1">
            <a:defRPr kern="1200">
              <a:solidFill>
                <a:sysClr val="windowText" lastClr="000000"/>
              </a:solidFill>
              <a:latin typeface="Calibri" pitchFamily="34" charset="0"/>
            </a:defRPr>
          </a:lvl6pPr>
          <a:lvl7pPr marL="2743200" algn="l" defTabSz="914400" rtl="0" eaLnBrk="1" latinLnBrk="0" hangingPunct="1">
            <a:defRPr kern="1200">
              <a:solidFill>
                <a:sysClr val="windowText" lastClr="000000"/>
              </a:solidFill>
              <a:latin typeface="Calibri" pitchFamily="34" charset="0"/>
            </a:defRPr>
          </a:lvl7pPr>
          <a:lvl8pPr marL="3200400" algn="l" defTabSz="914400" rtl="0" eaLnBrk="1" latinLnBrk="0" hangingPunct="1">
            <a:defRPr kern="1200">
              <a:solidFill>
                <a:sysClr val="windowText" lastClr="000000"/>
              </a:solidFill>
              <a:latin typeface="Calibri" pitchFamily="34" charset="0"/>
            </a:defRPr>
          </a:lvl8pPr>
          <a:lvl9pPr marL="3657600" algn="l" defTabSz="914400" rtl="0" eaLnBrk="1" latinLnBrk="0" hangingPunct="1">
            <a:defRPr kern="1200">
              <a:solidFill>
                <a:sysClr val="windowText" lastClr="000000"/>
              </a:solidFill>
              <a:latin typeface="Calibri" pitchFamily="34" charset="0"/>
            </a:defRPr>
          </a:lvl9pPr>
        </a:lstStyle>
        <a:p xmlns:a="http://schemas.openxmlformats.org/drawingml/2006/main">
          <a:r>
            <a:rPr lang="en-US" sz="3600" dirty="0">
              <a:solidFill>
                <a:schemeClr val="bg1"/>
              </a:solidFill>
            </a:rPr>
            <a:t>74.08%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8315B9-1309-4983-99E6-94EC214214D4}" type="datetimeFigureOut">
              <a:rPr lang="en-US" smtClean="0"/>
              <a:pPr/>
              <a:t>12/5/2014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A1E18-E1F1-4B94-A79B-710B56E0763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604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EBCBFF4-94F8-407B-A4A6-A658881F10F6}" type="datetimeFigureOut">
              <a:rPr lang="en-US" smtClean="0"/>
              <a:pPr>
                <a:defRPr/>
              </a:pPr>
              <a:t>12/5/2014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4B535-210F-40F9-BE5A-EED3E98942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6FBD11-8B0F-461E-9A9F-C0F2E6FC34FF}" type="datetimeFigureOut">
              <a:rPr lang="en-US" smtClean="0"/>
              <a:pPr>
                <a:defRPr/>
              </a:pPr>
              <a:t>12/5/2014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4A23B-0CCB-42F6-AC58-669A24C75AF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C6E0F83-385C-4575-BF9E-B1B748B838E0}" type="datetimeFigureOut">
              <a:rPr lang="en-US" smtClean="0"/>
              <a:pPr>
                <a:defRPr/>
              </a:pPr>
              <a:t>12/5/2014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B83B2-E483-4C16-AF7A-D055BB1644A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3526843-36B8-485F-BED9-21FF5695BD06}" type="datetimeFigureOut">
              <a:rPr lang="en-US" smtClean="0"/>
              <a:pPr>
                <a:defRPr/>
              </a:pPr>
              <a:t>12/5/2014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5DB78D-0CE2-4426-8C33-56D20F0BA0A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AA822E1-D038-4025-8766-C47CF74C576D}" type="datetimeFigureOut">
              <a:rPr lang="en-US" smtClean="0"/>
              <a:pPr>
                <a:defRPr/>
              </a:pPr>
              <a:t>12/5/2014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4C3C3-DEC5-4C38-AF60-9D1557846A9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C716E2-8061-4BCF-8FD7-3AE6FF6BD7AA}" type="datetimeFigureOut">
              <a:rPr lang="en-US" smtClean="0"/>
              <a:pPr>
                <a:defRPr/>
              </a:pPr>
              <a:t>12/5/2014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21DEC-896D-4F10-AC8F-DFC50E1F79C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518C325-EA77-460E-B055-8EB036F7BB41}" type="datetimeFigureOut">
              <a:rPr lang="en-US" smtClean="0"/>
              <a:pPr>
                <a:defRPr/>
              </a:pPr>
              <a:t>12/5/2014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DBA7F-EBFE-438F-A364-7E81CFB7A1E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24DEDA-3159-4ECC-9E9F-FFC5D4035C7D}" type="datetimeFigureOut">
              <a:rPr lang="en-US" smtClean="0"/>
              <a:pPr>
                <a:defRPr/>
              </a:pPr>
              <a:t>12/5/2014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CBB462-2CBB-4C4E-AE40-3E162752C2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64B2283-A97F-417F-B315-F72774E79474}" type="datetimeFigureOut">
              <a:rPr lang="en-US" smtClean="0"/>
              <a:pPr>
                <a:defRPr/>
              </a:pPr>
              <a:t>12/5/2014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AF446-1A82-4BDC-8D53-50FE79EFE8D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8B1D28D-158F-4080-959B-3122640A2F06}" type="datetimeFigureOut">
              <a:rPr lang="en-US" smtClean="0"/>
              <a:pPr>
                <a:defRPr/>
              </a:pPr>
              <a:t>12/5/2014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7142DF-C1F5-423B-8AB7-E7C030C451E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A5FD69E-5796-48B4-8362-72EB3F386D3D}" type="datetimeFigureOut">
              <a:rPr lang="en-US" smtClean="0"/>
              <a:pPr>
                <a:defRPr/>
              </a:pPr>
              <a:t>12/5/2014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22B1A3-C180-41F7-B9F5-EA3A5F1259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7D40B62-26BB-4411-B238-E355D93DA51B}" type="datetimeFigureOut">
              <a:rPr lang="en-US" smtClean="0"/>
              <a:pPr>
                <a:defRPr/>
              </a:pPr>
              <a:t>12/5/2014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0B947-3C68-4F9C-89CB-D0DB34A1486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Video%20Demo%20Aplikasi.mp4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Video%20Testimoni.mp4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Video%20Fitur%20Tantangan.mp4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91902" y="4056403"/>
            <a:ext cx="105337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3600" b="1" dirty="0" smtClean="0">
                <a:solidFill>
                  <a:schemeClr val="bg1">
                    <a:lumMod val="85000"/>
                  </a:schemeClr>
                </a:solidFill>
              </a:rPr>
              <a:t>Periode tumbuh kembang menjadi </a:t>
            </a:r>
          </a:p>
          <a:p>
            <a:pPr algn="ctr"/>
            <a:r>
              <a:rPr lang="nl-NL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pondasi dasar </a:t>
            </a:r>
            <a:r>
              <a:rPr lang="nl-NL" sz="3600" b="1" dirty="0" smtClean="0">
                <a:solidFill>
                  <a:schemeClr val="bg1">
                    <a:lumMod val="85000"/>
                  </a:schemeClr>
                </a:solidFill>
              </a:rPr>
              <a:t>bagi kelanjutan kehidupan mereka di </a:t>
            </a:r>
            <a:r>
              <a:rPr lang="nl-NL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masa mendatang</a:t>
            </a:r>
            <a:endParaRPr lang="id-ID" sz="3600" b="1" dirty="0" smtClean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Kozuka Gothic Pro B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-26638"/>
            <a:ext cx="12199466" cy="336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50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98057" y="670957"/>
            <a:ext cx="65303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6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zuka Gothic Pro B" pitchFamily="34" charset="-128"/>
              </a:rPr>
              <a:t>Inovasi </a:t>
            </a:r>
            <a:r>
              <a:rPr lang="id-ID" sz="6000" b="1" dirty="0" smtClean="0">
                <a:solidFill>
                  <a:schemeClr val="tx2"/>
                </a:solidFill>
                <a:latin typeface="+mj-lt"/>
                <a:ea typeface="Kozuka Gothic Pro B" pitchFamily="34" charset="-128"/>
              </a:rPr>
              <a:t>Sebelumnya</a:t>
            </a:r>
          </a:p>
        </p:txBody>
      </p:sp>
      <p:pic>
        <p:nvPicPr>
          <p:cNvPr id="13" name="Picture 12" descr="Pictur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334" y="2067183"/>
            <a:ext cx="1792076" cy="2352862"/>
          </a:xfrm>
          <a:prstGeom prst="rect">
            <a:avLst/>
          </a:prstGeom>
        </p:spPr>
      </p:pic>
      <p:pic>
        <p:nvPicPr>
          <p:cNvPr id="14" name="Picture 13" descr="D:\Lomba\Gemastik\TAHAP 3 FINAL\teknologi sebelumnya\Jclic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954" y="2078842"/>
            <a:ext cx="3102448" cy="2307204"/>
          </a:xfrm>
          <a:prstGeom prst="rect">
            <a:avLst/>
          </a:prstGeom>
          <a:noFill/>
          <a:extLst/>
        </p:spPr>
      </p:pic>
      <p:pic>
        <p:nvPicPr>
          <p:cNvPr id="15" name="Picture 14" descr="Picture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6553" y="1939578"/>
            <a:ext cx="3343253" cy="2491956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 bwMode="auto">
          <a:xfrm>
            <a:off x="5317088" y="4575300"/>
            <a:ext cx="1388513" cy="47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9pPr>
          </a:lstStyle>
          <a:p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V-T</a:t>
            </a:r>
            <a:r>
              <a:rPr lang="id-ID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ECH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 bwMode="auto">
          <a:xfrm>
            <a:off x="2058623" y="4539013"/>
            <a:ext cx="1388513" cy="47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9pPr>
          </a:lstStyle>
          <a:p>
            <a:r>
              <a:rPr lang="id-ID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CLIC</a:t>
            </a:r>
            <a:endParaRPr lang="en-US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 bwMode="auto">
          <a:xfrm>
            <a:off x="8011898" y="4502727"/>
            <a:ext cx="2888333" cy="47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9pPr>
          </a:lstStyle>
          <a:p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r>
              <a:rPr lang="id-ID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ROLOQUO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2</a:t>
            </a:r>
            <a:r>
              <a:rPr lang="id-ID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GO</a:t>
            </a:r>
            <a:endParaRPr lang="en-US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54630" y="5199414"/>
            <a:ext cx="90133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zuka Gothic Pro B" pitchFamily="34" charset="-128"/>
              </a:rPr>
              <a:t>Perkembangan teknologi mulai dimanfaatkan untuk terapi </a:t>
            </a:r>
            <a:r>
              <a:rPr lang="id-ID" sz="3200" b="1" dirty="0" smtClean="0">
                <a:solidFill>
                  <a:schemeClr val="tx2"/>
                </a:solidFill>
                <a:latin typeface="+mj-lt"/>
                <a:ea typeface="Kozuka Gothic Pro B" pitchFamily="34" charset="-128"/>
              </a:rPr>
              <a:t>Anak Berkebutuhan Khusus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0896875">
            <a:off x="2100696" y="2071424"/>
            <a:ext cx="37513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err="1" smtClean="0">
                <a:solidFill>
                  <a:schemeClr val="tx2"/>
                </a:solidFill>
                <a:latin typeface="+mj-lt"/>
                <a:ea typeface="Kozuka Gothic Pro B" pitchFamily="34" charset="-128"/>
              </a:rPr>
              <a:t>Accessability</a:t>
            </a:r>
            <a:r>
              <a:rPr lang="en-US" sz="4800" b="1" dirty="0" smtClean="0">
                <a:solidFill>
                  <a:schemeClr val="tx2"/>
                </a:solidFill>
                <a:latin typeface="+mj-lt"/>
                <a:ea typeface="Kozuka Gothic Pro B" pitchFamily="34" charset="-128"/>
              </a:rPr>
              <a:t>?</a:t>
            </a:r>
            <a:endParaRPr lang="id-ID" sz="4800" b="1" dirty="0" smtClean="0">
              <a:solidFill>
                <a:schemeClr val="tx2"/>
              </a:solidFill>
              <a:latin typeface="+mj-lt"/>
              <a:ea typeface="Kozuka Gothic Pro B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 rot="20896875">
            <a:off x="7122741" y="4028790"/>
            <a:ext cx="29225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b="1" dirty="0" smtClean="0">
                <a:solidFill>
                  <a:schemeClr val="tx2"/>
                </a:solidFill>
                <a:latin typeface="+mj-lt"/>
                <a:ea typeface="Kozuka Gothic Pro B" pitchFamily="34" charset="-128"/>
              </a:rPr>
              <a:t>Flexibility?</a:t>
            </a:r>
          </a:p>
        </p:txBody>
      </p:sp>
      <p:sp>
        <p:nvSpPr>
          <p:cNvPr id="6" name="TextBox 5"/>
          <p:cNvSpPr txBox="1"/>
          <p:nvPr/>
        </p:nvSpPr>
        <p:spPr>
          <a:xfrm rot="20896875">
            <a:off x="1612041" y="2249659"/>
            <a:ext cx="26260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b="1" dirty="0" smtClean="0">
                <a:solidFill>
                  <a:schemeClr val="tx2"/>
                </a:solidFill>
                <a:latin typeface="+mj-lt"/>
                <a:ea typeface="Kozuka Gothic Pro B" pitchFamily="34" charset="-128"/>
              </a:rPr>
              <a:t>Mobility?</a:t>
            </a:r>
          </a:p>
        </p:txBody>
      </p:sp>
      <p:sp>
        <p:nvSpPr>
          <p:cNvPr id="8" name="Rectangle 7"/>
          <p:cNvSpPr/>
          <p:nvPr/>
        </p:nvSpPr>
        <p:spPr>
          <a:xfrm>
            <a:off x="4491083" y="2710218"/>
            <a:ext cx="51154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Selain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siswa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sistem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juga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dirancang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untuk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terapis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atau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pendidik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00227" y="2719391"/>
            <a:ext cx="47966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Pendidik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dapat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menyesuaikan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konten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aplikasi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menurut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siswanya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81865" y="2940334"/>
            <a:ext cx="72189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Kebebasan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bergerak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antar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lokasi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yang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berbeda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sekolah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kelas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ruang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makan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atau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bermain</a:t>
            </a: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8" grpId="0"/>
      <p:bldP spid="8" grpId="1"/>
      <p:bldP spid="9" grpId="0"/>
      <p:bldP spid="9" grpId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i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579" y="1517914"/>
            <a:ext cx="6541878" cy="47159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0687" y="595084"/>
            <a:ext cx="72085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zuka Gothic Pro B" pitchFamily="34" charset="-128"/>
              </a:rPr>
              <a:t>Diagram </a:t>
            </a:r>
            <a:r>
              <a:rPr lang="id-ID" sz="4800" b="1" dirty="0" smtClean="0">
                <a:solidFill>
                  <a:schemeClr val="tx2"/>
                </a:solidFill>
                <a:latin typeface="+mj-lt"/>
                <a:ea typeface="Kozuka Gothic Pro B" pitchFamily="34" charset="-128"/>
              </a:rPr>
              <a:t>Kasus Penggunaan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2305366" y="3461655"/>
            <a:ext cx="1598977" cy="47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9pPr>
          </a:lstStyle>
          <a:p>
            <a:r>
              <a:rPr lang="id-ID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Md BT" pitchFamily="34" charset="0"/>
              </a:rPr>
              <a:t>Pendidik</a:t>
            </a: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Futura Md BT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356167" y="5921826"/>
            <a:ext cx="1598977" cy="47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9pPr>
          </a:lstStyle>
          <a:p>
            <a:r>
              <a:rPr lang="id-ID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Md BT" pitchFamily="34" charset="0"/>
              </a:rPr>
              <a:t>Siswa</a:t>
            </a:r>
            <a:endParaRPr lang="en-US" sz="2400" dirty="0" smtClean="0">
              <a:solidFill>
                <a:schemeClr val="tx1">
                  <a:lumMod val="85000"/>
                  <a:lumOff val="15000"/>
                </a:schemeClr>
              </a:solidFill>
              <a:latin typeface="Futura Md BT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Lomba\Gemastik\showcase icare\showcase\iCare\splash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173" y="1538337"/>
            <a:ext cx="4904600" cy="36599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/>
        </p:spPr>
      </p:pic>
      <p:sp>
        <p:nvSpPr>
          <p:cNvPr id="5" name="Oval 4"/>
          <p:cNvSpPr/>
          <p:nvPr/>
        </p:nvSpPr>
        <p:spPr>
          <a:xfrm>
            <a:off x="552450" y="476250"/>
            <a:ext cx="2667000" cy="25717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latin typeface="+mj-lt"/>
                <a:cs typeface="Segoe UI" panose="020B0502040204020203" pitchFamily="34" charset="0"/>
              </a:rPr>
              <a:t>Memberikan</a:t>
            </a:r>
            <a:r>
              <a:rPr lang="en-US" sz="2000" b="1" dirty="0" smtClean="0">
                <a:latin typeface="+mj-lt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latin typeface="+mj-lt"/>
                <a:cs typeface="Segoe UI" panose="020B0502040204020203" pitchFamily="34" charset="0"/>
              </a:rPr>
              <a:t>Aktivitas</a:t>
            </a:r>
            <a:r>
              <a:rPr lang="en-US" sz="2000" b="1" dirty="0" smtClean="0">
                <a:latin typeface="+mj-lt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latin typeface="+mj-lt"/>
                <a:cs typeface="Segoe UI" panose="020B0502040204020203" pitchFamily="34" charset="0"/>
              </a:rPr>
              <a:t>Pembelajaran</a:t>
            </a:r>
            <a:r>
              <a:rPr lang="en-US" sz="2000" b="1" dirty="0" smtClean="0">
                <a:latin typeface="+mj-lt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latin typeface="+mj-lt"/>
                <a:cs typeface="Segoe UI" panose="020B0502040204020203" pitchFamily="34" charset="0"/>
              </a:rPr>
              <a:t>untuk</a:t>
            </a:r>
            <a:r>
              <a:rPr lang="en-US" sz="2000" b="1" dirty="0" smtClean="0">
                <a:latin typeface="+mj-lt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latin typeface="+mj-lt"/>
                <a:cs typeface="Segoe UI" panose="020B0502040204020203" pitchFamily="34" charset="0"/>
              </a:rPr>
              <a:t>Siswa</a:t>
            </a:r>
            <a:endParaRPr lang="id-ID" sz="2000" b="1" dirty="0">
              <a:latin typeface="+mj-lt"/>
            </a:endParaRPr>
          </a:p>
        </p:txBody>
      </p:sp>
      <p:sp>
        <p:nvSpPr>
          <p:cNvPr id="7" name="Oval 6"/>
          <p:cNvSpPr/>
          <p:nvPr/>
        </p:nvSpPr>
        <p:spPr>
          <a:xfrm>
            <a:off x="552450" y="3676650"/>
            <a:ext cx="2381250" cy="23812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latin typeface="+mj-lt"/>
                <a:cs typeface="Segoe UI" panose="020B0502040204020203" pitchFamily="34" charset="0"/>
              </a:rPr>
              <a:t>Mengelola</a:t>
            </a:r>
            <a:r>
              <a:rPr lang="en-US" sz="2000" b="1" dirty="0" smtClean="0">
                <a:latin typeface="+mj-lt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latin typeface="+mj-lt"/>
                <a:cs typeface="Segoe UI" panose="020B0502040204020203" pitchFamily="34" charset="0"/>
              </a:rPr>
              <a:t>Rancangan</a:t>
            </a:r>
            <a:r>
              <a:rPr lang="en-US" sz="2000" b="1" dirty="0" smtClean="0">
                <a:latin typeface="+mj-lt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latin typeface="+mj-lt"/>
                <a:cs typeface="Segoe UI" panose="020B0502040204020203" pitchFamily="34" charset="0"/>
              </a:rPr>
              <a:t>Aktivitas</a:t>
            </a:r>
            <a:r>
              <a:rPr lang="en-US" sz="2000" b="1" dirty="0" smtClean="0">
                <a:latin typeface="+mj-lt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latin typeface="+mj-lt"/>
                <a:cs typeface="Segoe UI" panose="020B0502040204020203" pitchFamily="34" charset="0"/>
              </a:rPr>
              <a:t>Siswa</a:t>
            </a:r>
            <a:endParaRPr lang="id-ID" sz="2000" b="1" dirty="0">
              <a:latin typeface="+mj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8991600" y="590550"/>
            <a:ext cx="2476500" cy="24765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latin typeface="+mj-lt"/>
                <a:cs typeface="Segoe UI" panose="020B0502040204020203" pitchFamily="34" charset="0"/>
              </a:rPr>
              <a:t>Memberikan</a:t>
            </a:r>
            <a:r>
              <a:rPr lang="en-US" sz="2000" b="1" dirty="0" smtClean="0">
                <a:latin typeface="+mj-lt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latin typeface="+mj-lt"/>
                <a:cs typeface="Segoe UI" panose="020B0502040204020203" pitchFamily="34" charset="0"/>
              </a:rPr>
              <a:t>Rekomendasi</a:t>
            </a:r>
            <a:r>
              <a:rPr lang="en-US" sz="2000" b="1" dirty="0" smtClean="0">
                <a:latin typeface="+mj-lt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latin typeface="+mj-lt"/>
                <a:cs typeface="Segoe UI" panose="020B0502040204020203" pitchFamily="34" charset="0"/>
              </a:rPr>
              <a:t>Aktivitas</a:t>
            </a:r>
            <a:r>
              <a:rPr lang="en-US" sz="2000" b="1" dirty="0" smtClean="0">
                <a:latin typeface="+mj-lt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latin typeface="+mj-lt"/>
                <a:cs typeface="Segoe UI" panose="020B0502040204020203" pitchFamily="34" charset="0"/>
              </a:rPr>
              <a:t>Terbaik</a:t>
            </a:r>
            <a:endParaRPr lang="en-US" sz="2000" b="1" dirty="0" smtClean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8896350" y="3752850"/>
            <a:ext cx="2457450" cy="24574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latin typeface="+mj-lt"/>
                <a:cs typeface="Segoe UI" panose="020B0502040204020203" pitchFamily="34" charset="0"/>
              </a:rPr>
              <a:t>Memberikan</a:t>
            </a:r>
            <a:r>
              <a:rPr lang="en-US" sz="2000" b="1" dirty="0" smtClean="0">
                <a:latin typeface="+mj-lt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latin typeface="+mj-lt"/>
                <a:cs typeface="Segoe UI" panose="020B0502040204020203" pitchFamily="34" charset="0"/>
              </a:rPr>
              <a:t>Evaluasi</a:t>
            </a:r>
            <a:r>
              <a:rPr lang="en-US" sz="2000" b="1" dirty="0" smtClean="0">
                <a:latin typeface="+mj-lt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latin typeface="+mj-lt"/>
                <a:cs typeface="Segoe UI" panose="020B0502040204020203" pitchFamily="34" charset="0"/>
              </a:rPr>
              <a:t>Hasil</a:t>
            </a:r>
            <a:r>
              <a:rPr lang="en-US" sz="2000" b="1" dirty="0" smtClean="0">
                <a:latin typeface="+mj-lt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latin typeface="+mj-lt"/>
                <a:cs typeface="Segoe UI" panose="020B0502040204020203" pitchFamily="34" charset="0"/>
              </a:rPr>
              <a:t>Aktivitas</a:t>
            </a:r>
            <a:r>
              <a:rPr lang="en-US" sz="2000" b="1" dirty="0" smtClean="0">
                <a:latin typeface="+mj-lt"/>
                <a:cs typeface="Segoe UI" panose="020B0502040204020203" pitchFamily="34" charset="0"/>
              </a:rPr>
              <a:t> </a:t>
            </a:r>
            <a:r>
              <a:rPr lang="en-US" sz="2000" b="1" dirty="0" err="1" smtClean="0">
                <a:latin typeface="+mj-lt"/>
                <a:cs typeface="Segoe UI" panose="020B0502040204020203" pitchFamily="34" charset="0"/>
              </a:rPr>
              <a:t>Siswa</a:t>
            </a:r>
            <a:endParaRPr lang="id-ID" sz="2000" b="1" dirty="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53959" y="784677"/>
            <a:ext cx="13805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zuka Gothic Pro B" pitchFamily="34" charset="-128"/>
              </a:rPr>
              <a:t>Fitur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71965" y="1731819"/>
            <a:ext cx="1152624" cy="1726075"/>
            <a:chOff x="7639205" y="4276766"/>
            <a:chExt cx="1310981" cy="2205776"/>
          </a:xfrm>
        </p:grpSpPr>
        <p:pic>
          <p:nvPicPr>
            <p:cNvPr id="5" name="Picture 7" descr="D:\Lomba\Gemastik\TAHAP 3 FINAL\teknologi dipakai\htmlda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6087" y="4276766"/>
              <a:ext cx="1111036" cy="1161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7639205" y="5420599"/>
              <a:ext cx="1310981" cy="1061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Web </a:t>
              </a:r>
            </a:p>
            <a:p>
              <a:pPr algn="ctr"/>
              <a:r>
                <a:rPr 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</a:rPr>
                <a:t>Storage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sp>
        <p:nvSpPr>
          <p:cNvPr id="7" name="Oval 6"/>
          <p:cNvSpPr/>
          <p:nvPr/>
        </p:nvSpPr>
        <p:spPr>
          <a:xfrm>
            <a:off x="816173" y="1491775"/>
            <a:ext cx="2313706" cy="1973179"/>
          </a:xfrm>
          <a:prstGeom prst="ellipse">
            <a:avLst/>
          </a:prstGeom>
          <a:solidFill>
            <a:schemeClr val="tx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Pendidik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Merancang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Aktivitas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Pembelajaran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Siswa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Oval 7"/>
          <p:cNvSpPr/>
          <p:nvPr/>
        </p:nvSpPr>
        <p:spPr>
          <a:xfrm>
            <a:off x="9020061" y="1508852"/>
            <a:ext cx="2301628" cy="1999223"/>
          </a:xfrm>
          <a:prstGeom prst="ellipse">
            <a:avLst/>
          </a:prstGeom>
          <a:solidFill>
            <a:schemeClr val="tx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Pendidik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Melihat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Evaluasi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Pembelajaran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Siswa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9" name="Oval 8"/>
          <p:cNvSpPr/>
          <p:nvPr/>
        </p:nvSpPr>
        <p:spPr>
          <a:xfrm>
            <a:off x="8925212" y="4511738"/>
            <a:ext cx="2363672" cy="1983502"/>
          </a:xfrm>
          <a:prstGeom prst="ellipse">
            <a:avLst/>
          </a:prstGeom>
          <a:solidFill>
            <a:schemeClr val="tx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Hasil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Akhir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Pembelajaran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546531" y="3804270"/>
            <a:ext cx="2335635" cy="2092647"/>
          </a:xfrm>
          <a:prstGeom prst="ellipse">
            <a:avLst/>
          </a:prstGeom>
          <a:solidFill>
            <a:schemeClr val="tx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Siswa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Melakukan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Pembelajaran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63774" y="4647664"/>
            <a:ext cx="2429746" cy="1919155"/>
          </a:xfrm>
          <a:prstGeom prst="ellipse">
            <a:avLst/>
          </a:prstGeom>
          <a:solidFill>
            <a:schemeClr val="tx2"/>
          </a:solidFill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+mj-lt"/>
              </a:rPr>
              <a:t>Kumpulan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Aktivitas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Pembelajaran</a:t>
            </a:r>
            <a:r>
              <a:rPr lang="en-US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+mj-lt"/>
              </a:rPr>
              <a:t>Siswa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Left Arrow 11"/>
          <p:cNvSpPr/>
          <p:nvPr/>
        </p:nvSpPr>
        <p:spPr>
          <a:xfrm rot="10800000">
            <a:off x="7010399" y="1880851"/>
            <a:ext cx="1895685" cy="601720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3" name="Left Arrow 12"/>
          <p:cNvSpPr/>
          <p:nvPr/>
        </p:nvSpPr>
        <p:spPr>
          <a:xfrm rot="19505243">
            <a:off x="2516863" y="3591953"/>
            <a:ext cx="3126229" cy="601720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4" name="Left Arrow 13"/>
          <p:cNvSpPr/>
          <p:nvPr/>
        </p:nvSpPr>
        <p:spPr>
          <a:xfrm rot="11428936">
            <a:off x="7123810" y="4890904"/>
            <a:ext cx="1575932" cy="601720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5" name="Left Arrow 14"/>
          <p:cNvSpPr/>
          <p:nvPr/>
        </p:nvSpPr>
        <p:spPr>
          <a:xfrm flipH="1">
            <a:off x="3214947" y="1995279"/>
            <a:ext cx="2340726" cy="601720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6" name="Left Arrow 15"/>
          <p:cNvSpPr/>
          <p:nvPr/>
        </p:nvSpPr>
        <p:spPr>
          <a:xfrm rot="9962355">
            <a:off x="3249823" y="5031021"/>
            <a:ext cx="1116596" cy="601720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7" name="Left Arrow 16"/>
          <p:cNvSpPr/>
          <p:nvPr/>
        </p:nvSpPr>
        <p:spPr>
          <a:xfrm rot="2219064">
            <a:off x="6821464" y="3519925"/>
            <a:ext cx="2682429" cy="601720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06586" y="386245"/>
            <a:ext cx="3364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zuka Gothic Pro B" pitchFamily="34" charset="-128"/>
              </a:rPr>
              <a:t>Diagram </a:t>
            </a:r>
            <a:r>
              <a:rPr lang="en-US" sz="4800" b="1" dirty="0" err="1" smtClean="0">
                <a:solidFill>
                  <a:schemeClr val="tx2"/>
                </a:solidFill>
                <a:latin typeface="+mj-lt"/>
                <a:ea typeface="Kozuka Gothic Pro B" pitchFamily="34" charset="-128"/>
              </a:rPr>
              <a:t>Alir</a:t>
            </a:r>
            <a:endParaRPr lang="id-ID" sz="4800" b="1" dirty="0" smtClean="0">
              <a:solidFill>
                <a:schemeClr val="tx2"/>
              </a:solidFill>
              <a:latin typeface="+mj-lt"/>
              <a:ea typeface="Kozuka Gothic Pro B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50"/>
          <a:stretch/>
        </p:blipFill>
        <p:spPr>
          <a:xfrm>
            <a:off x="388188" y="1451140"/>
            <a:ext cx="7524314" cy="42869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7650" y="485320"/>
            <a:ext cx="5505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zuka Gothic Pro B" pitchFamily="34" charset="-128"/>
              </a:rPr>
              <a:t>Penerapan </a:t>
            </a:r>
            <a:r>
              <a:rPr lang="id-ID" sz="4800" b="1" dirty="0" smtClean="0">
                <a:solidFill>
                  <a:schemeClr val="tx2"/>
                </a:solidFill>
                <a:latin typeface="+mj-lt"/>
                <a:ea typeface="Kozuka Gothic Pro B" pitchFamily="34" charset="-128"/>
              </a:rPr>
              <a:t>Teknologi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7150" y="5847159"/>
            <a:ext cx="8104716" cy="770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Kozuka Gothic Pro B" pitchFamily="34" charset="-128"/>
              </a:rPr>
              <a:t>Grafik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Kozuka Gothic Pro B" pitchFamily="34" charset="-128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Kozuka Gothic Pro B" pitchFamily="34" charset="-128"/>
              </a:rPr>
              <a:t>Jumlah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Kozuka Gothic Pro B" pitchFamily="34" charset="-128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Kozuka Gothic Pro B" pitchFamily="34" charset="-128"/>
              </a:rPr>
              <a:t>Pengguna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Kozuka Gothic Pro B" pitchFamily="34" charset="-128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Kozuka Gothic Pro B" pitchFamily="34" charset="-128"/>
              </a:rPr>
              <a:t>Sistem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Kozuka Gothic Pro B" pitchFamily="34" charset="-128"/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Kozuka Gothic Pro B" pitchFamily="34" charset="-128"/>
              </a:rPr>
              <a:t>Operasi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Kozuka Gothic Pro B" pitchFamily="34" charset="-128"/>
              </a:rPr>
              <a:t> </a:t>
            </a:r>
            <a:r>
              <a:rPr lang="en-US" sz="2400" b="1" i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Kozuka Gothic Pro B" pitchFamily="34" charset="-128"/>
              </a:rPr>
              <a:t>Smartphone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ea typeface="Kozuka Gothic Pro B" pitchFamily="34" charset="-128"/>
            </a:endParaRPr>
          </a:p>
        </p:txBody>
      </p:sp>
      <p:pic>
        <p:nvPicPr>
          <p:cNvPr id="7" name="Picture 11" descr="D:\Lomba\Gemastik\TAHAP 3 FINAL\teknologi dipakai\cross-platform-app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583615" y="2564773"/>
            <a:ext cx="2925810" cy="1127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526202" y="3892723"/>
            <a:ext cx="3030598" cy="77060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Kozuka Gothic Pro B" pitchFamily="34" charset="-128"/>
              </a:rPr>
              <a:t>Pilihan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Kozuka Gothic Pro B" pitchFamily="34" charset="-128"/>
              </a:rPr>
              <a:t> Platform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ea typeface="Kozuka Gothic Pro B" pitchFamily="34" charset="-128"/>
              </a:rPr>
              <a:t>Aplikasi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ea typeface="Kozuka Gothic Pro B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32" y="1233488"/>
            <a:ext cx="6271868" cy="4948971"/>
          </a:xfrm>
        </p:spPr>
      </p:pic>
      <p:pic>
        <p:nvPicPr>
          <p:cNvPr id="5" name="Picture 11" descr="D:\Lomba\Gemastik\TAHAP 3 FINAL\teknologi dipakai\cross-platform-app.png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8520202" y="5539070"/>
            <a:ext cx="1989336" cy="76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:\Lomba\Gemastik\TAHAP 3 FINAL\teknologi dipakai\html5_power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235" y="1190834"/>
            <a:ext cx="1223524" cy="87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7924" y="3859670"/>
            <a:ext cx="1213892" cy="103180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9449297" y="2285230"/>
            <a:ext cx="12700" cy="1478978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9488973" y="4948416"/>
            <a:ext cx="25897" cy="51445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50026" y="409120"/>
            <a:ext cx="2736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zuka Gothic Pro B" pitchFamily="34" charset="-128"/>
              </a:rPr>
              <a:t>Arsitektur</a:t>
            </a:r>
            <a:endParaRPr lang="id-ID" sz="4800" b="1" dirty="0" smtClean="0">
              <a:solidFill>
                <a:schemeClr val="tx2"/>
              </a:solidFill>
              <a:latin typeface="+mj-lt"/>
              <a:ea typeface="Kozuka Gothic Pro B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602837" y="2986775"/>
            <a:ext cx="8596668" cy="770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sz="3200" u="sng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2" action="ppaction://hlinkfile"/>
              </a:rPr>
              <a:t>V</a:t>
            </a:r>
            <a:r>
              <a:rPr lang="id-ID" sz="3200" u="sng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2" action="ppaction://hlinkfile"/>
              </a:rPr>
              <a:t>ideo Demo Aplikasi</a:t>
            </a:r>
            <a:endParaRPr lang="en-US" sz="3200" u="sng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Lomba\Gemastik\TAHAP 3 FINAL\teknologi sebelumnya\Jclic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115" y="413808"/>
            <a:ext cx="1111377" cy="991082"/>
          </a:xfrm>
          <a:prstGeom prst="rect">
            <a:avLst/>
          </a:prstGeom>
          <a:noFill/>
          <a:extLst/>
        </p:spPr>
      </p:pic>
      <p:pic>
        <p:nvPicPr>
          <p:cNvPr id="8" name="Picture 7" descr="D:\Lomba\Gemastik\TAHAP 3 FINAL\logo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731" y="332509"/>
            <a:ext cx="733960" cy="104722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2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3012180"/>
              </p:ext>
            </p:extLst>
          </p:nvPr>
        </p:nvGraphicFramePr>
        <p:xfrm>
          <a:off x="949531" y="1503216"/>
          <a:ext cx="10461419" cy="4979647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1816983"/>
                <a:gridCol w="1640803"/>
                <a:gridCol w="1624344"/>
                <a:gridCol w="1654846"/>
                <a:gridCol w="1814538"/>
                <a:gridCol w="1909905"/>
              </a:tblGrid>
              <a:tr h="515705"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5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err="1">
                          <a:solidFill>
                            <a:schemeClr val="bg1"/>
                          </a:solidFill>
                          <a:effectLst/>
                        </a:rPr>
                        <a:t>Kriteria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err="1">
                          <a:solidFill>
                            <a:schemeClr val="bg1"/>
                          </a:solidFill>
                          <a:effectLst/>
                        </a:rPr>
                        <a:t>VTech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(US)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err="1">
                          <a:solidFill>
                            <a:schemeClr val="bg1"/>
                          </a:solidFill>
                          <a:effectLst/>
                        </a:rPr>
                        <a:t>Clic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en-US" sz="1500" b="1" dirty="0" err="1">
                          <a:solidFill>
                            <a:schemeClr val="bg1"/>
                          </a:solidFill>
                          <a:effectLst/>
                        </a:rPr>
                        <a:t>Spanyol</a:t>
                      </a: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Proloquo2go (</a:t>
                      </a:r>
                      <a:r>
                        <a:rPr lang="en-US" sz="1500" b="1" dirty="0" err="1">
                          <a:solidFill>
                            <a:schemeClr val="bg1"/>
                          </a:solidFill>
                          <a:effectLst/>
                        </a:rPr>
                        <a:t>Spanyol</a:t>
                      </a: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err="1" smtClean="0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r>
                        <a:rPr lang="id-ID" sz="1500" b="1" dirty="0" smtClean="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n-US" sz="1500" b="1" dirty="0" smtClean="0">
                          <a:solidFill>
                            <a:schemeClr val="bg1"/>
                          </a:solidFill>
                          <a:effectLst/>
                        </a:rPr>
                        <a:t>are </a:t>
                      </a: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(Indonesia)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099">
                <a:tc rowSpan="3"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Platform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iOS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Swis721 Blk BT" pitchFamily="34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Android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3224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Windows Phone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77099"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err="1">
                          <a:solidFill>
                            <a:schemeClr val="bg1"/>
                          </a:solidFill>
                          <a:effectLst/>
                        </a:rPr>
                        <a:t>Metode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ABA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r>
                        <a:rPr lang="en-US" sz="16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099">
                <a:tc rowSpan="5"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err="1">
                          <a:solidFill>
                            <a:schemeClr val="bg1"/>
                          </a:solidFill>
                          <a:effectLst/>
                        </a:rPr>
                        <a:t>Terapi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Bahasa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Matematika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51570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Kepedulian</a:t>
                      </a:r>
                      <a:r>
                        <a:rPr 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Lingkungan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7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Kemandirian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7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Sosial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77099">
                <a:tc rowSpan="3"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err="1">
                          <a:solidFill>
                            <a:schemeClr val="bg1"/>
                          </a:solidFill>
                          <a:effectLst/>
                        </a:rPr>
                        <a:t>Tahapan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Mudah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Sedang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09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Sulit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7099">
                <a:tc gridSpan="2"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err="1">
                          <a:solidFill>
                            <a:schemeClr val="bg1"/>
                          </a:solidFill>
                          <a:effectLst/>
                        </a:rPr>
                        <a:t>Laporan</a:t>
                      </a: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chemeClr val="bg1"/>
                          </a:solidFill>
                          <a:effectLst/>
                        </a:rPr>
                        <a:t>Perkembangan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77099">
                <a:tc gridSpan="2"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err="1">
                          <a:solidFill>
                            <a:schemeClr val="bg1"/>
                          </a:solidFill>
                          <a:effectLst/>
                        </a:rPr>
                        <a:t>Dapat</a:t>
                      </a: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chemeClr val="bg1"/>
                          </a:solidFill>
                          <a:effectLst/>
                        </a:rPr>
                        <a:t>Dipersonalisasikan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277099">
                <a:tc gridSpan="2"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 dirty="0" err="1">
                          <a:solidFill>
                            <a:schemeClr val="bg1"/>
                          </a:solidFill>
                          <a:effectLst/>
                        </a:rPr>
                        <a:t>Kebebasan</a:t>
                      </a:r>
                      <a:r>
                        <a:rPr lang="en-US" sz="1500" b="1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500" b="1" dirty="0" err="1">
                          <a:solidFill>
                            <a:schemeClr val="bg1"/>
                          </a:solidFill>
                          <a:effectLst/>
                        </a:rPr>
                        <a:t>Bergerak</a:t>
                      </a:r>
                      <a:endParaRPr lang="en-US" sz="1500" b="1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15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defPPr>
                        <a:defRPr lang="id-ID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Trebuchet MS"/>
                        </a:defRPr>
                      </a:lvl9pPr>
                    </a:lstStyle>
                    <a:p>
                      <a:pPr algn="ctr"/>
                      <a:r>
                        <a:rPr lang="en-US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Swis721 Blk BT" pitchFamily="34" charset="0"/>
                        </a:rPr>
                        <a:t>√</a:t>
                      </a:r>
                      <a:endParaRPr lang="en-US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93591" marR="93591" marT="0" marB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12" descr="Picture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922162" y="391165"/>
            <a:ext cx="1342028" cy="1000305"/>
          </a:xfrm>
          <a:prstGeom prst="rect">
            <a:avLst/>
          </a:prstGeom>
        </p:spPr>
      </p:pic>
      <p:pic>
        <p:nvPicPr>
          <p:cNvPr id="14" name="Picture 13" descr="Picture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57668" y="309525"/>
            <a:ext cx="833974" cy="10949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8086" y="452662"/>
            <a:ext cx="313637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zuka Gothic Pro B" pitchFamily="34" charset="-128"/>
              </a:rPr>
              <a:t>Perbandingan</a:t>
            </a:r>
            <a:endParaRPr lang="id-ID" sz="4000" b="1" dirty="0" smtClean="0">
              <a:solidFill>
                <a:schemeClr val="tx2"/>
              </a:solidFill>
              <a:latin typeface="+mj-lt"/>
              <a:ea typeface="Kozuka Gothic Pro B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6" y="1393372"/>
            <a:ext cx="7300686" cy="409950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704438" y="5555792"/>
            <a:ext cx="8596668" cy="77060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Sentra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Pendidikan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untuk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Anak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Berkebutuhan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Khusus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id-ID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 fontAlgn="auto">
              <a:spcAft>
                <a:spcPts val="0"/>
              </a:spcAft>
            </a:pP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“</a:t>
            </a:r>
            <a:r>
              <a:rPr lang="en-US" sz="2400" b="1" dirty="0" smtClean="0">
                <a:solidFill>
                  <a:schemeClr val="tx2"/>
                </a:solidFill>
              </a:rPr>
              <a:t>HARAPAN BUNDA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” - Surabaya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71418" y="557890"/>
            <a:ext cx="4917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zuka Gothic Pro B" pitchFamily="34" charset="-128"/>
              </a:rPr>
              <a:t>Kondisi </a:t>
            </a:r>
            <a:r>
              <a:rPr lang="id-ID" sz="4800" b="1" dirty="0" smtClean="0">
                <a:solidFill>
                  <a:schemeClr val="tx2"/>
                </a:solidFill>
                <a:latin typeface="+mj-lt"/>
                <a:ea typeface="Kozuka Gothic Pro B" pitchFamily="34" charset="-128"/>
              </a:rPr>
              <a:t>Saat Ini (1)</a:t>
            </a:r>
          </a:p>
        </p:txBody>
      </p:sp>
      <p:pic>
        <p:nvPicPr>
          <p:cNvPr id="9" name="Picture 8" descr="D:\TA\dokumentasi foto\filter\Camera360_2014_6_5_025702_jpg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64" y="3478579"/>
            <a:ext cx="2679587" cy="201326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0" name="Picture 9" descr="D:\TA\dokumentasi foto\filter\Camera360_2014_6_5_023557_jpg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942" y="1371600"/>
            <a:ext cx="2679586" cy="202046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2" name="Picture 11" descr="D:\TA\dokumentasi foto\filter\Camera360_2014_6_13_030205_jpg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783" y="3470660"/>
            <a:ext cx="2679587" cy="2021345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3" name="Picture 12" descr="D:\TA\dokumentasi foto\filter\Camera360_2014_6_13_030946_jpg.jpg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64" y="1371600"/>
            <a:ext cx="2679586" cy="202046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4" name="Picture 13" descr="D:\TA\dokumentasi foto\filter\Camera360_2014_6_13_024114_jpg.jpg"/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783" y="1371600"/>
            <a:ext cx="2679586" cy="2020469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5" name="Picture 14" descr="D:\TA\dokumentasi foto\filter\Camera360_2014_6_13_025713_jpg.jpg"/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942" y="3470681"/>
            <a:ext cx="2679585" cy="2020467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02503" y="319313"/>
            <a:ext cx="76354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chemeClr val="bg1">
                    <a:lumMod val="85000"/>
                  </a:schemeClr>
                </a:solidFill>
                <a:latin typeface="+mj-lt"/>
                <a:ea typeface="Kozuka Gothic Pro B" pitchFamily="34" charset="-128"/>
              </a:rPr>
              <a:t>ANAK</a:t>
            </a:r>
            <a:r>
              <a:rPr lang="id-ID" sz="4400" b="1" dirty="0" smtClean="0">
                <a:solidFill>
                  <a:schemeClr val="bg1">
                    <a:lumMod val="85000"/>
                  </a:schemeClr>
                </a:solidFill>
                <a:latin typeface="+mj-lt"/>
                <a:ea typeface="Kozuka Gothic Pro B" pitchFamily="34" charset="-128"/>
              </a:rPr>
              <a:t> </a:t>
            </a:r>
            <a:r>
              <a:rPr lang="en-US" sz="4400" b="1" dirty="0" smtClean="0">
                <a:solidFill>
                  <a:schemeClr val="bg1">
                    <a:lumMod val="85000"/>
                  </a:schemeClr>
                </a:solidFill>
                <a:latin typeface="+mj-lt"/>
                <a:ea typeface="Kozuka Gothic Pro B" pitchFamily="34" charset="-128"/>
              </a:rPr>
              <a:t>BERKEBUTUHAN</a:t>
            </a:r>
            <a:r>
              <a:rPr lang="id-ID" sz="4400" b="1" dirty="0" smtClean="0">
                <a:solidFill>
                  <a:schemeClr val="bg1">
                    <a:lumMod val="85000"/>
                  </a:schemeClr>
                </a:solidFill>
                <a:latin typeface="+mj-lt"/>
                <a:ea typeface="Kozuka Gothic Pro B" pitchFamily="34" charset="-128"/>
              </a:rPr>
              <a:t> </a:t>
            </a:r>
            <a:r>
              <a:rPr lang="en-US" sz="4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Kozuka Gothic Pro B" pitchFamily="34" charset="-128"/>
              </a:rPr>
              <a:t>KHUSUS</a:t>
            </a:r>
            <a:endParaRPr lang="id-ID" sz="44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Kozuka Gothic Pro B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52193" y="5505266"/>
            <a:ext cx="10076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chemeClr val="bg1">
                    <a:lumMod val="85000"/>
                  </a:schemeClr>
                </a:solidFill>
              </a:rPr>
              <a:t>Mendukung</a:t>
            </a:r>
            <a:r>
              <a:rPr lang="en-US" sz="36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3600" b="1" dirty="0" err="1" smtClean="0">
                <a:solidFill>
                  <a:schemeClr val="bg1">
                    <a:lumMod val="85000"/>
                  </a:schemeClr>
                </a:solidFill>
              </a:rPr>
              <a:t>mencapai</a:t>
            </a:r>
            <a:r>
              <a:rPr lang="en-US" sz="36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3600" b="1" dirty="0" err="1" smtClean="0">
                <a:solidFill>
                  <a:schemeClr val="bg1">
                    <a:lumMod val="85000"/>
                  </a:schemeClr>
                </a:solidFill>
              </a:rPr>
              <a:t>aktualisasi</a:t>
            </a:r>
            <a:r>
              <a:rPr lang="en-US" sz="36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3600" b="1" dirty="0" err="1" smtClean="0">
                <a:solidFill>
                  <a:schemeClr val="bg1">
                    <a:lumMod val="85000"/>
                  </a:schemeClr>
                </a:solidFill>
              </a:rPr>
              <a:t>potensi</a:t>
            </a:r>
            <a:r>
              <a:rPr lang="en-US" sz="36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3600" b="1" dirty="0" err="1" smtClean="0">
                <a:solidFill>
                  <a:schemeClr val="bg1">
                    <a:lumMod val="85000"/>
                  </a:schemeClr>
                </a:solidFill>
              </a:rPr>
              <a:t>diri</a:t>
            </a:r>
            <a:r>
              <a:rPr lang="en-US" sz="36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3600" b="1" dirty="0" err="1" smtClean="0">
                <a:solidFill>
                  <a:schemeClr val="bg1">
                    <a:lumMod val="85000"/>
                  </a:schemeClr>
                </a:solidFill>
              </a:rPr>
              <a:t>secara</a:t>
            </a:r>
            <a:r>
              <a:rPr lang="en-US" sz="3600" b="1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3600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maksimal</a:t>
            </a:r>
            <a:endParaRPr lang="en-US" sz="3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9" name="Picture 8" descr="terhamba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208" y="1214347"/>
            <a:ext cx="7603938" cy="425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0116488"/>
              </p:ext>
            </p:extLst>
          </p:nvPr>
        </p:nvGraphicFramePr>
        <p:xfrm>
          <a:off x="2201334" y="1721142"/>
          <a:ext cx="7695996" cy="3384707"/>
        </p:xfrm>
        <a:graphic>
          <a:graphicData uri="http://schemas.openxmlformats.org/drawingml/2006/table">
            <a:tbl>
              <a:tblPr firstRow="1" firstCol="1" bandRow="1">
                <a:tableStyleId>{21E4AEA4-8DFA-4A89-87EB-49C32662AFE0}</a:tableStyleId>
              </a:tblPr>
              <a:tblGrid>
                <a:gridCol w="4822556"/>
                <a:gridCol w="2873440"/>
              </a:tblGrid>
              <a:tr h="52859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err="1">
                          <a:effectLst/>
                        </a:rPr>
                        <a:t>Kemampuan</a:t>
                      </a:r>
                      <a:r>
                        <a:rPr lang="en-US" sz="3200" dirty="0">
                          <a:effectLst/>
                        </a:rPr>
                        <a:t> </a:t>
                      </a:r>
                      <a:r>
                        <a:rPr lang="en-US" sz="3200" dirty="0" err="1">
                          <a:effectLst/>
                        </a:rPr>
                        <a:t>Dasar</a:t>
                      </a:r>
                      <a:endParaRPr lang="en-US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0846" marR="1808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Z</a:t>
                      </a:r>
                      <a:endParaRPr lang="en-US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0846" marR="180846" marT="0" marB="0"/>
                </a:tc>
              </a:tr>
              <a:tr h="5647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err="1">
                          <a:effectLst/>
                        </a:rPr>
                        <a:t>Bahasa</a:t>
                      </a:r>
                      <a:endParaRPr lang="en-US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0846" marR="1808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0.027</a:t>
                      </a:r>
                      <a:endParaRPr lang="en-US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0846" marR="180846" marT="0" marB="0"/>
                </a:tc>
              </a:tr>
              <a:tr h="5647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Matematika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0846" marR="1808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0.027</a:t>
                      </a:r>
                      <a:endParaRPr lang="en-US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0846" marR="180846" marT="0" marB="0"/>
                </a:tc>
              </a:tr>
              <a:tr h="5647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err="1">
                          <a:effectLst/>
                        </a:rPr>
                        <a:t>Kepedulian</a:t>
                      </a:r>
                      <a:r>
                        <a:rPr lang="en-US" sz="3200" dirty="0">
                          <a:effectLst/>
                        </a:rPr>
                        <a:t> </a:t>
                      </a:r>
                      <a:r>
                        <a:rPr lang="en-US" sz="3200" dirty="0" err="1">
                          <a:effectLst/>
                        </a:rPr>
                        <a:t>Lingkungan</a:t>
                      </a:r>
                      <a:endParaRPr lang="en-US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0846" marR="1808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0.026</a:t>
                      </a:r>
                      <a:endParaRPr lang="en-US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0846" marR="180846" marT="0" marB="0"/>
                </a:tc>
              </a:tr>
              <a:tr h="5647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Kemandirian</a:t>
                      </a:r>
                      <a:endParaRPr lang="en-US" sz="3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0846" marR="1808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0.034</a:t>
                      </a:r>
                      <a:endParaRPr lang="en-US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0846" marR="180846" marT="0" marB="0"/>
                </a:tc>
              </a:tr>
              <a:tr h="564775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err="1">
                          <a:effectLst/>
                        </a:rPr>
                        <a:t>Sosial</a:t>
                      </a:r>
                      <a:endParaRPr lang="en-US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0846" marR="180846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0.083</a:t>
                      </a:r>
                      <a:endParaRPr lang="en-US" sz="3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80846" marR="180846" marT="0" marB="0"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660894" y="5149392"/>
            <a:ext cx="8596668" cy="77060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Pengujian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untuk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melihat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seberapa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besar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pengaruh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id-ID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 fontAlgn="auto">
              <a:spcAft>
                <a:spcPts val="0"/>
              </a:spcAft>
            </a:pP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intervensi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iCare</a:t>
            </a:r>
            <a:endParaRPr lang="en-US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00335" y="922723"/>
            <a:ext cx="3110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zuka Gothic Pro B" pitchFamily="34" charset="-128"/>
              </a:rPr>
              <a:t>Hasil </a:t>
            </a:r>
            <a:r>
              <a:rPr lang="id-ID" sz="4800" b="1" dirty="0" smtClean="0">
                <a:solidFill>
                  <a:schemeClr val="tx2"/>
                </a:solidFill>
                <a:latin typeface="+mj-lt"/>
                <a:ea typeface="Kozuka Gothic Pro B" pitchFamily="34" charset="-128"/>
              </a:rPr>
              <a:t>Uji (1)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449944" y="1869164"/>
            <a:ext cx="4615543" cy="1382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Pengaruh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</a:rPr>
              <a:t>jenis</a:t>
            </a:r>
            <a:r>
              <a:rPr lang="en-US" sz="2400" b="1" dirty="0" smtClean="0">
                <a:solidFill>
                  <a:schemeClr val="tx2"/>
                </a:solidFill>
              </a:rPr>
              <a:t> </a:t>
            </a:r>
            <a:r>
              <a:rPr lang="en-US" sz="2400" b="1" dirty="0" err="1" smtClean="0">
                <a:solidFill>
                  <a:schemeClr val="tx2"/>
                </a:solidFill>
              </a:rPr>
              <a:t>kelamin</a:t>
            </a:r>
            <a:r>
              <a:rPr lang="en-US" sz="2400" b="1" dirty="0" smtClean="0">
                <a:solidFill>
                  <a:schemeClr val="tx2"/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terhadap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perkembangan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nilai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siswa</a:t>
            </a:r>
            <a:endParaRPr lang="en-US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82284" y="485312"/>
            <a:ext cx="31101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zuka Gothic Pro B" pitchFamily="34" charset="-128"/>
              </a:rPr>
              <a:t>Hasil </a:t>
            </a:r>
            <a:r>
              <a:rPr lang="id-ID" sz="4800" b="1" dirty="0" smtClean="0">
                <a:solidFill>
                  <a:schemeClr val="tx2"/>
                </a:solidFill>
                <a:latin typeface="+mj-lt"/>
                <a:ea typeface="Kozuka Gothic Pro B" pitchFamily="34" charset="-128"/>
              </a:rPr>
              <a:t>Uji (2)</a:t>
            </a:r>
          </a:p>
        </p:txBody>
      </p:sp>
      <p:graphicFrame>
        <p:nvGraphicFramePr>
          <p:cNvPr id="8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031714"/>
              </p:ext>
            </p:extLst>
          </p:nvPr>
        </p:nvGraphicFramePr>
        <p:xfrm>
          <a:off x="5217578" y="1321700"/>
          <a:ext cx="6321284" cy="2146944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3160642"/>
                <a:gridCol w="3160642"/>
              </a:tblGrid>
              <a:tr h="3578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Kemampuan</a:t>
                      </a:r>
                      <a:r>
                        <a:rPr lang="en-US" sz="2000" dirty="0">
                          <a:effectLst/>
                        </a:rPr>
                        <a:t> </a:t>
                      </a:r>
                      <a:r>
                        <a:rPr lang="en-US" sz="2000" dirty="0" err="1">
                          <a:effectLst/>
                        </a:rPr>
                        <a:t>Dasar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955" marR="11595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 err="1" smtClean="0">
                          <a:effectLst/>
                        </a:rPr>
                        <a:t>Setelah</a:t>
                      </a:r>
                      <a:r>
                        <a:rPr lang="en-US" sz="1900" dirty="0" smtClean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Intervensi</a:t>
                      </a:r>
                      <a:r>
                        <a:rPr lang="en-US" sz="1900" dirty="0">
                          <a:effectLst/>
                        </a:rPr>
                        <a:t> (Z)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955" marR="115955" marT="0" marB="0"/>
                </a:tc>
              </a:tr>
              <a:tr h="3578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Bahasa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955" marR="11595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0.639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955" marR="115955" marT="0" marB="0"/>
                </a:tc>
              </a:tr>
              <a:tr h="3578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Matematika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955" marR="11595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0.814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955" marR="115955" marT="0" marB="0"/>
                </a:tc>
              </a:tr>
              <a:tr h="3578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Kepedulian Lingkungan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955" marR="11595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1.000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955" marR="115955" marT="0" marB="0"/>
                </a:tc>
              </a:tr>
              <a:tr h="3578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Kemandirian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955" marR="11595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0.803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955" marR="115955" marT="0" marB="0"/>
                </a:tc>
              </a:tr>
              <a:tr h="35782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</a:rPr>
                        <a:t>Sosial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955" marR="11595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0.814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5955" marR="115955" marT="0" marB="0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182661"/>
              </p:ext>
            </p:extLst>
          </p:nvPr>
        </p:nvGraphicFramePr>
        <p:xfrm>
          <a:off x="5191281" y="3916752"/>
          <a:ext cx="6347582" cy="2208276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3173791"/>
                <a:gridCol w="3173791"/>
              </a:tblGrid>
              <a:tr h="36020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 err="1">
                          <a:effectLst/>
                        </a:rPr>
                        <a:t>Kemampuan</a:t>
                      </a:r>
                      <a:r>
                        <a:rPr lang="en-US" sz="2100" dirty="0">
                          <a:effectLst/>
                        </a:rPr>
                        <a:t> </a:t>
                      </a:r>
                      <a:r>
                        <a:rPr lang="en-US" sz="2100" dirty="0" err="1">
                          <a:effectLst/>
                        </a:rPr>
                        <a:t>Dasar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215" marR="11621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 err="1" smtClean="0">
                          <a:effectLst/>
                        </a:rPr>
                        <a:t>Setelah</a:t>
                      </a:r>
                      <a:r>
                        <a:rPr lang="en-US" sz="1900" dirty="0" smtClean="0">
                          <a:effectLst/>
                        </a:rPr>
                        <a:t> </a:t>
                      </a:r>
                      <a:r>
                        <a:rPr lang="en-US" sz="1900" dirty="0" err="1">
                          <a:effectLst/>
                        </a:rPr>
                        <a:t>Intervensi</a:t>
                      </a:r>
                      <a:r>
                        <a:rPr lang="en-US" sz="1900" dirty="0">
                          <a:effectLst/>
                        </a:rPr>
                        <a:t> (Z)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215" marR="116215" marT="0" marB="0"/>
                </a:tc>
              </a:tr>
              <a:tr h="36020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Bahasa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215" marR="11621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1.838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215" marR="116215" marT="0" marB="0"/>
                </a:tc>
              </a:tr>
              <a:tr h="36020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 err="1">
                          <a:effectLst/>
                        </a:rPr>
                        <a:t>Matematika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215" marR="11621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0.956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215" marR="116215" marT="0" marB="0"/>
                </a:tc>
              </a:tr>
              <a:tr h="36020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Kepedulian Lingkungan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215" marR="11621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2.258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215" marR="116215" marT="0" marB="0"/>
                </a:tc>
              </a:tr>
              <a:tr h="36020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Kemandirian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215" marR="11621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3.583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215" marR="116215" marT="0" marB="0"/>
                </a:tc>
              </a:tr>
              <a:tr h="360206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Sosial</a:t>
                      </a:r>
                      <a:endParaRPr lang="en-US" sz="1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215" marR="116215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1.544</a:t>
                      </a:r>
                      <a:endParaRPr lang="en-US" sz="1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215" marR="116215" marT="0" marB="0"/>
                </a:tc>
              </a:tr>
            </a:tbl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428173" y="4605106"/>
            <a:ext cx="4615543" cy="13820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Pengaruh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jenis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i="1" dirty="0" smtClean="0">
                <a:solidFill>
                  <a:schemeClr val="tx2"/>
                </a:solidFill>
              </a:rPr>
              <a:t>syndrome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terhadap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perkembangan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nilai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siswa</a:t>
            </a:r>
            <a:endParaRPr lang="en-US" sz="240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56906" y="514348"/>
            <a:ext cx="4917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zuka Gothic Pro B" pitchFamily="34" charset="-128"/>
              </a:rPr>
              <a:t>Kondisi </a:t>
            </a:r>
            <a:r>
              <a:rPr lang="id-ID" sz="4800" b="1" dirty="0" smtClean="0">
                <a:solidFill>
                  <a:schemeClr val="tx2"/>
                </a:solidFill>
                <a:latin typeface="+mj-lt"/>
                <a:ea typeface="Kozuka Gothic Pro B" pitchFamily="34" charset="-128"/>
              </a:rPr>
              <a:t>Saat Ini (2)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602837" y="3422195"/>
            <a:ext cx="8596668" cy="770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sz="3200" u="sng" dirty="0" smtClean="0">
                <a:solidFill>
                  <a:schemeClr val="tx1"/>
                </a:solidFill>
                <a:hlinkClick r:id="rId2" action="ppaction://hlinkfile"/>
              </a:rPr>
              <a:t>V</a:t>
            </a:r>
            <a:r>
              <a:rPr lang="id-ID" sz="3200" u="sng" dirty="0" smtClean="0">
                <a:solidFill>
                  <a:schemeClr val="tx1"/>
                </a:solidFill>
                <a:hlinkClick r:id="rId2" action="ppaction://hlinkfile"/>
              </a:rPr>
              <a:t>ideo Testimoni</a:t>
            </a:r>
            <a:endParaRPr lang="en-US" sz="3200" u="sng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2" y="1072016"/>
            <a:ext cx="8105823" cy="4559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807963" y="3351779"/>
            <a:ext cx="3996266" cy="12274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atin typeface="+mj-l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031" y="781731"/>
            <a:ext cx="2034040" cy="2034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031" y="2958677"/>
            <a:ext cx="2104652" cy="6396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030" y="4469672"/>
            <a:ext cx="2104653" cy="7048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8653" y="5231736"/>
            <a:ext cx="2130030" cy="735714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 bwMode="auto">
          <a:xfrm>
            <a:off x="9288516" y="4101991"/>
            <a:ext cx="1809571" cy="373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Malgun Gothic" panose="020B0503020000020004" pitchFamily="34" charset="-127"/>
              </a:defRPr>
            </a:lvl9pPr>
          </a:lstStyle>
          <a:p>
            <a:r>
              <a:rPr lang="en-US" sz="1800" dirty="0" smtClean="0">
                <a:latin typeface="+mn-lt"/>
              </a:rPr>
              <a:t>Coming soon..</a:t>
            </a:r>
            <a:endParaRPr lang="en-US" sz="1800" dirty="0">
              <a:latin typeface="+mn-lt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612570" y="5613850"/>
            <a:ext cx="4325256" cy="69986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Tersedia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</a:t>
            </a:r>
            <a:r>
              <a:rPr 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dirty="0" smtClean="0">
                <a:solidFill>
                  <a:schemeClr val="tx2"/>
                </a:solidFill>
              </a:rPr>
              <a:t>Google Play Store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72" y="1324802"/>
            <a:ext cx="5086851" cy="3755197"/>
          </a:xfrm>
          <a:prstGeom prst="rect">
            <a:avLst/>
          </a:prstGeom>
        </p:spPr>
      </p:pic>
      <p:pic>
        <p:nvPicPr>
          <p:cNvPr id="6" name="Picture 5" descr="D:\TA\dokumentasi foto\filter\Camera360_2014_6_13_030946_jpg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124" y="1315063"/>
            <a:ext cx="5403452" cy="3764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376" y="3305733"/>
            <a:ext cx="5240378" cy="3155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hape 7"/>
          <p:cNvSpPr/>
          <p:nvPr/>
        </p:nvSpPr>
        <p:spPr>
          <a:xfrm>
            <a:off x="1200571" y="1191142"/>
            <a:ext cx="9645713" cy="4301544"/>
          </a:xfrm>
          <a:prstGeom prst="swooshArrow">
            <a:avLst>
              <a:gd name="adj1" fmla="val 25000"/>
              <a:gd name="adj2" fmla="val 25000"/>
            </a:avLst>
          </a:prstGeom>
          <a:solidFill>
            <a:schemeClr val="accent1"/>
          </a:solidFill>
          <a:effectLst>
            <a:glow>
              <a:schemeClr val="accent1">
                <a:alpha val="40000"/>
              </a:schemeClr>
            </a:glow>
            <a:outerShdw blurRad="50800" dist="76200" dir="4440000" algn="ctr" rotWithShape="0">
              <a:srgbClr val="000000">
                <a:alpha val="43137"/>
              </a:srgbClr>
            </a:outerShdw>
          </a:effectLst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Rectangle 8"/>
          <p:cNvSpPr/>
          <p:nvPr/>
        </p:nvSpPr>
        <p:spPr>
          <a:xfrm>
            <a:off x="2710948" y="4121705"/>
            <a:ext cx="2657656" cy="13841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4819" tIns="0" rIns="0" bIns="0" numCol="1" spcCol="1270" anchor="t" anchorCtr="0">
            <a:noAutofit/>
          </a:bodyPr>
          <a:lstStyle/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b="0" kern="1200" dirty="0" err="1" smtClean="0">
                <a:effectLst/>
                <a:latin typeface="+mj-lt"/>
              </a:rPr>
              <a:t>Variasi</a:t>
            </a:r>
            <a:r>
              <a:rPr lang="en-US" sz="2800" b="0" kern="1200" dirty="0" smtClean="0">
                <a:effectLst/>
                <a:latin typeface="+mj-lt"/>
              </a:rPr>
              <a:t> </a:t>
            </a:r>
            <a:r>
              <a:rPr lang="en-US" sz="2800" b="0" kern="1200" dirty="0" err="1" smtClean="0">
                <a:effectLst/>
                <a:latin typeface="+mj-lt"/>
              </a:rPr>
              <a:t>Permainan</a:t>
            </a:r>
            <a:r>
              <a:rPr lang="en-US" sz="2800" b="0" kern="1200" dirty="0" smtClean="0">
                <a:effectLst/>
                <a:latin typeface="+mj-lt"/>
              </a:rPr>
              <a:t> </a:t>
            </a:r>
            <a:r>
              <a:rPr lang="en-US" sz="2800" b="0" kern="1200" dirty="0" err="1" smtClean="0">
                <a:effectLst/>
                <a:latin typeface="+mj-lt"/>
              </a:rPr>
              <a:t>dan</a:t>
            </a:r>
            <a:endParaRPr lang="en-US" sz="2800" b="0" kern="1200" dirty="0" smtClean="0">
              <a:effectLst/>
              <a:latin typeface="+mj-lt"/>
            </a:endParaRPr>
          </a:p>
          <a:p>
            <a:pPr lvl="0" algn="ctr" defTabSz="124460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2800" dirty="0" err="1" smtClean="0">
                <a:latin typeface="+mj-lt"/>
              </a:rPr>
              <a:t>Integrasi</a:t>
            </a:r>
            <a:r>
              <a:rPr lang="en-US" sz="2800" dirty="0" smtClean="0">
                <a:latin typeface="+mj-lt"/>
              </a:rPr>
              <a:t> Sensor</a:t>
            </a:r>
            <a:endParaRPr lang="en-US" sz="2800" b="0" kern="1200" dirty="0">
              <a:effectLst/>
              <a:latin typeface="+mj-lt"/>
            </a:endParaRPr>
          </a:p>
        </p:txBody>
      </p:sp>
      <p:pic>
        <p:nvPicPr>
          <p:cNvPr id="10" name="Picture 6" descr="D:\Lomba\Gemastik\TAHAP 3 FINAL\teknologi dipakai\HiRes-Cloud-computing-icon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986" y="1377005"/>
            <a:ext cx="1220747" cy="1189300"/>
          </a:xfrm>
          <a:prstGeom prst="rect">
            <a:avLst/>
          </a:prstGeom>
          <a:noFill/>
          <a:ln>
            <a:noFill/>
          </a:ln>
          <a:extLst/>
        </p:spPr>
      </p:pic>
      <p:grpSp>
        <p:nvGrpSpPr>
          <p:cNvPr id="11" name="Group 10"/>
          <p:cNvGrpSpPr/>
          <p:nvPr/>
        </p:nvGrpSpPr>
        <p:grpSpPr>
          <a:xfrm>
            <a:off x="2372270" y="2380976"/>
            <a:ext cx="3310887" cy="644396"/>
            <a:chOff x="2816869" y="1080392"/>
            <a:chExt cx="3310887" cy="644396"/>
          </a:xfrm>
        </p:grpSpPr>
        <p:sp>
          <p:nvSpPr>
            <p:cNvPr id="12" name="Rectangle 11"/>
            <p:cNvSpPr/>
            <p:nvPr/>
          </p:nvSpPr>
          <p:spPr>
            <a:xfrm>
              <a:off x="2816869" y="1183888"/>
              <a:ext cx="2918486" cy="5409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3209270" y="1080392"/>
              <a:ext cx="2918486" cy="5409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1403" tIns="0" rIns="0" bIns="0" numCol="1" spcCol="1270" anchor="t" anchorCtr="0">
              <a:noAutofit/>
            </a:bodyPr>
            <a:lstStyle/>
            <a:p>
              <a:pPr lvl="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dirty="0" smtClean="0">
                  <a:latin typeface="+mj-lt"/>
                </a:rPr>
                <a:t>Online Mode</a:t>
              </a:r>
              <a:endParaRPr lang="en-US" sz="2800" b="0" kern="1200" dirty="0">
                <a:effectLst/>
                <a:latin typeface="+mj-lt"/>
              </a:endParaRPr>
            </a:p>
          </p:txBody>
        </p:sp>
      </p:grpSp>
      <p:sp>
        <p:nvSpPr>
          <p:cNvPr id="14" name="Oval 13"/>
          <p:cNvSpPr/>
          <p:nvPr/>
        </p:nvSpPr>
        <p:spPr>
          <a:xfrm>
            <a:off x="5186632" y="2772476"/>
            <a:ext cx="533257" cy="533257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15" name="Picture 4" descr="D:\Lomba\Gemastik\TAHAP 3 FINAL\teknologi dipakai\2014-03-08-FatherChildIcon cop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540" y="3808043"/>
            <a:ext cx="1546322" cy="191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6050470" y="3114788"/>
            <a:ext cx="3459648" cy="1207094"/>
            <a:chOff x="5393575" y="1767046"/>
            <a:chExt cx="5746455" cy="1207094"/>
          </a:xfrm>
        </p:grpSpPr>
        <p:sp>
          <p:nvSpPr>
            <p:cNvPr id="17" name="Rectangle 16"/>
            <p:cNvSpPr/>
            <p:nvPr/>
          </p:nvSpPr>
          <p:spPr>
            <a:xfrm>
              <a:off x="5393575" y="2000437"/>
              <a:ext cx="4187509" cy="97370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ectangle 17"/>
            <p:cNvSpPr/>
            <p:nvPr/>
          </p:nvSpPr>
          <p:spPr>
            <a:xfrm>
              <a:off x="6952521" y="1767046"/>
              <a:ext cx="4187509" cy="9737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37047" tIns="0" rIns="0" bIns="0" numCol="1" spcCol="1270" anchor="t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b="0" kern="1200" dirty="0" err="1" smtClean="0">
                  <a:effectLst/>
                  <a:latin typeface="+mj-lt"/>
                </a:rPr>
                <a:t>Peran</a:t>
              </a:r>
              <a:r>
                <a:rPr lang="en-US" sz="2800" b="0" kern="1200" dirty="0" smtClean="0">
                  <a:effectLst/>
                  <a:latin typeface="+mj-lt"/>
                </a:rPr>
                <a:t> Orang </a:t>
              </a:r>
              <a:r>
                <a:rPr lang="en-US" sz="2800" b="0" kern="1200" dirty="0" err="1" smtClean="0">
                  <a:effectLst/>
                  <a:latin typeface="+mj-lt"/>
                </a:rPr>
                <a:t>Tua</a:t>
              </a:r>
              <a:r>
                <a:rPr lang="en-US" sz="2800" b="0" kern="1200" dirty="0" smtClean="0">
                  <a:effectLst/>
                  <a:latin typeface="+mj-lt"/>
                </a:rPr>
                <a:t> </a:t>
              </a:r>
              <a:r>
                <a:rPr lang="en-US" sz="2800" b="0" kern="1200" dirty="0" err="1" smtClean="0">
                  <a:effectLst/>
                  <a:latin typeface="+mj-lt"/>
                </a:rPr>
                <a:t>Siswa</a:t>
              </a:r>
              <a:endParaRPr lang="en-US" sz="2800" b="0" kern="1200" dirty="0">
                <a:effectLst/>
                <a:latin typeface="+mj-lt"/>
              </a:endParaRPr>
            </a:p>
          </p:txBody>
        </p:sp>
      </p:grpSp>
      <p:sp>
        <p:nvSpPr>
          <p:cNvPr id="19" name="Oval 18"/>
          <p:cNvSpPr/>
          <p:nvPr/>
        </p:nvSpPr>
        <p:spPr>
          <a:xfrm>
            <a:off x="7938104" y="2109053"/>
            <a:ext cx="663423" cy="663423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3106933" y="3584363"/>
            <a:ext cx="447360" cy="44736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TextBox 21"/>
          <p:cNvSpPr txBox="1"/>
          <p:nvPr/>
        </p:nvSpPr>
        <p:spPr>
          <a:xfrm>
            <a:off x="639535" y="441777"/>
            <a:ext cx="34935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zuka Gothic Pro B" pitchFamily="34" charset="-128"/>
              </a:rPr>
              <a:t>Keberlanjutan</a:t>
            </a:r>
            <a:endParaRPr lang="id-ID" sz="4400" b="1" dirty="0" smtClean="0">
              <a:solidFill>
                <a:schemeClr val="tx2"/>
              </a:solidFill>
              <a:latin typeface="+mj-lt"/>
              <a:ea typeface="Kozuka Gothic Pro B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0269" y="219881"/>
            <a:ext cx="6630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zuka Gothic Pro B" pitchFamily="34" charset="-128"/>
              </a:rPr>
              <a:t>Tantangan </a:t>
            </a:r>
            <a:r>
              <a:rPr lang="id-ID" sz="4800" b="1" dirty="0" smtClean="0">
                <a:solidFill>
                  <a:schemeClr val="tx2"/>
                </a:solidFill>
                <a:latin typeface="+mj-lt"/>
                <a:ea typeface="Kozuka Gothic Pro B" pitchFamily="34" charset="-128"/>
              </a:rPr>
              <a:t>Dewan Juri (1)</a:t>
            </a:r>
          </a:p>
        </p:txBody>
      </p:sp>
      <p:sp>
        <p:nvSpPr>
          <p:cNvPr id="62" name="Title 1"/>
          <p:cNvSpPr txBox="1">
            <a:spLocks/>
          </p:cNvSpPr>
          <p:nvPr/>
        </p:nvSpPr>
        <p:spPr>
          <a:xfrm>
            <a:off x="4045528" y="3020410"/>
            <a:ext cx="3394362" cy="7706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</a:t>
            </a:r>
            <a:r>
              <a:rPr lang="id-ID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ITUR </a:t>
            </a:r>
            <a:r>
              <a:rPr lang="id-ID" b="1" dirty="0" smtClean="0">
                <a:solidFill>
                  <a:schemeClr val="tx2"/>
                </a:solidFill>
              </a:rPr>
              <a:t>SINKRONISASI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872837" y="1648692"/>
            <a:ext cx="3228109" cy="99752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0"/>
              </a:spcAft>
            </a:pPr>
            <a:r>
              <a:rPr lang="en-US" sz="2000" b="1" dirty="0" smtClean="0">
                <a:solidFill>
                  <a:schemeClr val="bg1"/>
                </a:solidFill>
              </a:rPr>
              <a:t>D</a:t>
            </a:r>
            <a:r>
              <a:rPr lang="id-ID" sz="2000" b="1" dirty="0" smtClean="0">
                <a:solidFill>
                  <a:schemeClr val="bg1"/>
                </a:solidFill>
              </a:rPr>
              <a:t>ata yang terintegrasi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4" name="Rounded Rectangle 63"/>
          <p:cNvSpPr/>
          <p:nvPr/>
        </p:nvSpPr>
        <p:spPr>
          <a:xfrm>
            <a:off x="7481453" y="1676400"/>
            <a:ext cx="4156365" cy="124690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0"/>
              </a:spcAft>
            </a:pPr>
            <a:r>
              <a:rPr lang="en-US" sz="2000" b="1" dirty="0" smtClean="0">
                <a:solidFill>
                  <a:schemeClr val="bg1"/>
                </a:solidFill>
              </a:rPr>
              <a:t>M</a:t>
            </a:r>
            <a:r>
              <a:rPr lang="id-ID" sz="2000" b="1" dirty="0" smtClean="0">
                <a:solidFill>
                  <a:schemeClr val="bg1"/>
                </a:solidFill>
              </a:rPr>
              <a:t>enambah peran orang tua dalam proses belajar (Monitoring)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3560616" y="5278581"/>
            <a:ext cx="4156365" cy="124690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Aft>
                <a:spcPts val="0"/>
              </a:spcAft>
            </a:pPr>
            <a:r>
              <a:rPr lang="en-US" sz="2000" b="1" dirty="0" err="1" smtClean="0">
                <a:solidFill>
                  <a:schemeClr val="bg1"/>
                </a:solidFill>
              </a:rPr>
              <a:t>Mempermudah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adaptasi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teknologi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baru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4087092" y="2798618"/>
            <a:ext cx="3283528" cy="1884219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68" name="Straight Connector 67"/>
          <p:cNvCxnSpPr>
            <a:endCxn id="66" idx="1"/>
          </p:cNvCxnSpPr>
          <p:nvPr/>
        </p:nvCxnSpPr>
        <p:spPr>
          <a:xfrm>
            <a:off x="4017818" y="2590800"/>
            <a:ext cx="550136" cy="48375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10800000" flipV="1">
            <a:off x="7121236" y="2840181"/>
            <a:ext cx="443346" cy="374074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66" idx="4"/>
            <a:endCxn id="65" idx="0"/>
          </p:cNvCxnSpPr>
          <p:nvPr/>
        </p:nvCxnSpPr>
        <p:spPr>
          <a:xfrm rot="5400000">
            <a:off x="5385956" y="4935681"/>
            <a:ext cx="595744" cy="90057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 animBg="1"/>
      <p:bldP spid="64" grpId="0" animBg="1"/>
      <p:bldP spid="65" grpId="0" animBg="1"/>
      <p:bldP spid="6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0269" y="219881"/>
            <a:ext cx="6630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zuka Gothic Pro B" pitchFamily="34" charset="-128"/>
              </a:rPr>
              <a:t>Tantangan </a:t>
            </a:r>
            <a:r>
              <a:rPr lang="id-ID" sz="4800" b="1" dirty="0" smtClean="0">
                <a:solidFill>
                  <a:schemeClr val="tx2"/>
                </a:solidFill>
                <a:latin typeface="+mj-lt"/>
                <a:ea typeface="Kozuka Gothic Pro B" pitchFamily="34" charset="-128"/>
              </a:rPr>
              <a:t>Dewan Juri (2)</a:t>
            </a:r>
          </a:p>
        </p:txBody>
      </p:sp>
      <p:grpSp>
        <p:nvGrpSpPr>
          <p:cNvPr id="2" name="Group 55"/>
          <p:cNvGrpSpPr/>
          <p:nvPr/>
        </p:nvGrpSpPr>
        <p:grpSpPr>
          <a:xfrm>
            <a:off x="1036037" y="1536681"/>
            <a:ext cx="9821662" cy="4621359"/>
            <a:chOff x="1036037" y="1536681"/>
            <a:chExt cx="9821662" cy="4621359"/>
          </a:xfrm>
        </p:grpSpPr>
        <p:pic>
          <p:nvPicPr>
            <p:cNvPr id="6" name="Picture 5" descr="daigram2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36037" y="1536681"/>
              <a:ext cx="9570308" cy="4621359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>
            <a:xfrm rot="5400000">
              <a:off x="5430984" y="2964875"/>
              <a:ext cx="498760" cy="387927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308763" y="2604655"/>
              <a:ext cx="1177636" cy="80356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0800000">
              <a:off x="4308765" y="4087091"/>
              <a:ext cx="609599" cy="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5400000" flipH="1" flipV="1">
              <a:off x="3186546" y="3366656"/>
              <a:ext cx="928252" cy="13854"/>
            </a:xfrm>
            <a:prstGeom prst="straightConnector1">
              <a:avLst/>
            </a:prstGeom>
            <a:ln w="38100">
              <a:solidFill>
                <a:schemeClr val="accent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6927272" y="2618510"/>
              <a:ext cx="1260764" cy="1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8866908" y="2895601"/>
              <a:ext cx="1122219" cy="471054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rot="10800000" flipV="1">
              <a:off x="7813962" y="2909454"/>
              <a:ext cx="1066800" cy="471055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5400000">
              <a:off x="9213275" y="4045527"/>
              <a:ext cx="803561" cy="775858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Elbow Connector 41"/>
            <p:cNvCxnSpPr/>
            <p:nvPr/>
          </p:nvCxnSpPr>
          <p:spPr>
            <a:xfrm rot="10800000">
              <a:off x="6941127" y="4738255"/>
              <a:ext cx="1233056" cy="609600"/>
            </a:xfrm>
            <a:prstGeom prst="bentConnector3">
              <a:avLst>
                <a:gd name="adj1" fmla="val 50000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Elbow Connector 42"/>
            <p:cNvCxnSpPr/>
            <p:nvPr/>
          </p:nvCxnSpPr>
          <p:spPr>
            <a:xfrm rot="10800000" flipV="1">
              <a:off x="6927272" y="4045528"/>
              <a:ext cx="914400" cy="277090"/>
            </a:xfrm>
            <a:prstGeom prst="bentConnector3">
              <a:avLst>
                <a:gd name="adj1" fmla="val 0"/>
              </a:avLst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6289964" y="5056910"/>
              <a:ext cx="1256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server</a:t>
              </a:r>
              <a:endParaRPr lang="id-ID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038106" y="4336476"/>
              <a:ext cx="7864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return</a:t>
              </a:r>
              <a:endParaRPr lang="id-ID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601201" y="4364184"/>
              <a:ext cx="1256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server</a:t>
              </a:r>
              <a:endParaRPr lang="id-ID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0269" y="219881"/>
            <a:ext cx="66304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zuka Gothic Pro B" pitchFamily="34" charset="-128"/>
              </a:rPr>
              <a:t>Tantangan </a:t>
            </a:r>
            <a:r>
              <a:rPr lang="id-ID" sz="4800" b="1" dirty="0" smtClean="0">
                <a:solidFill>
                  <a:schemeClr val="tx2"/>
                </a:solidFill>
                <a:latin typeface="+mj-lt"/>
                <a:ea typeface="Kozuka Gothic Pro B" pitchFamily="34" charset="-128"/>
              </a:rPr>
              <a:t>Dewan Juri (3)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1602837" y="3422195"/>
            <a:ext cx="8596668" cy="7706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fontAlgn="auto">
              <a:spcAft>
                <a:spcPts val="0"/>
              </a:spcAft>
            </a:pPr>
            <a:r>
              <a:rPr lang="en-US" sz="3200" u="sng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2" action="ppaction://hlinkfile"/>
              </a:rPr>
              <a:t>V</a:t>
            </a:r>
            <a:r>
              <a:rPr lang="id-ID" sz="3200" u="sng" dirty="0" smtClean="0">
                <a:solidFill>
                  <a:schemeClr val="tx1">
                    <a:lumMod val="85000"/>
                    <a:lumOff val="15000"/>
                  </a:schemeClr>
                </a:solidFill>
                <a:hlinkClick r:id="rId2" action="ppaction://hlinkfile"/>
              </a:rPr>
              <a:t>ideo Percobaan Sinkronisasi</a:t>
            </a:r>
            <a:endParaRPr lang="en-US" sz="3200" u="sng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4489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5"/>
          <p:cNvGrpSpPr/>
          <p:nvPr/>
        </p:nvGrpSpPr>
        <p:grpSpPr>
          <a:xfrm>
            <a:off x="9308405" y="5564868"/>
            <a:ext cx="2313548" cy="997560"/>
            <a:chOff x="9832064" y="746125"/>
            <a:chExt cx="1470573" cy="634084"/>
          </a:xfrm>
        </p:grpSpPr>
        <p:pic>
          <p:nvPicPr>
            <p:cNvPr id="7" name="Picture 5" descr="D:\EKKY\BISMILLAH\mcarmand-logo-tutwuri-handayani-biru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32064" y="746125"/>
              <a:ext cx="637668" cy="6340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 descr="C:\Users\demit\Downloads\logo-gemastik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7195" y="746125"/>
              <a:ext cx="635442" cy="6340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4702631" y="5152571"/>
            <a:ext cx="2452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Lucida Calligraphy" pitchFamily="66" charset="0"/>
              </a:rPr>
              <a:t>Terima Kasih</a:t>
            </a:r>
            <a:endParaRPr lang="id-ID" sz="2400" dirty="0">
              <a:solidFill>
                <a:schemeClr val="tx1">
                  <a:lumMod val="85000"/>
                  <a:lumOff val="15000"/>
                </a:schemeClr>
              </a:solidFill>
              <a:latin typeface="Lucida Calligraphy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2856" y="391883"/>
            <a:ext cx="39903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000" b="1" dirty="0" smtClean="0">
                <a:solidFill>
                  <a:schemeClr val="bg1">
                    <a:lumMod val="85000"/>
                  </a:schemeClr>
                </a:solidFill>
                <a:latin typeface="+mj-lt"/>
                <a:ea typeface="Kozuka Gothic Pro B" pitchFamily="34" charset="-128"/>
              </a:rPr>
              <a:t>Stephani </a:t>
            </a:r>
            <a:r>
              <a:rPr lang="id-ID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Kozuka Gothic Pro B" pitchFamily="34" charset="-128"/>
              </a:rPr>
              <a:t>Handojo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5" r="29144"/>
          <a:stretch/>
        </p:blipFill>
        <p:spPr>
          <a:xfrm>
            <a:off x="1234580" y="1379954"/>
            <a:ext cx="3076273" cy="42726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966" y="1641209"/>
            <a:ext cx="6487206" cy="38504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Rounded Rectangle 7"/>
          <p:cNvSpPr/>
          <p:nvPr/>
        </p:nvSpPr>
        <p:spPr>
          <a:xfrm>
            <a:off x="1410347" y="4742481"/>
            <a:ext cx="2696705" cy="164282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2000" b="1" dirty="0" smtClean="0">
              <a:solidFill>
                <a:schemeClr val="bg1"/>
              </a:solidFill>
              <a:latin typeface="+mj-lt"/>
            </a:endParaRPr>
          </a:p>
          <a:p>
            <a:pPr algn="ctr"/>
            <a:r>
              <a:rPr lang="en-US" sz="2000" b="1" dirty="0" err="1" smtClean="0">
                <a:solidFill>
                  <a:schemeClr val="bg1"/>
                </a:solidFill>
                <a:latin typeface="+mj-lt"/>
              </a:rPr>
              <a:t>Pembawa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+mj-lt"/>
              </a:rPr>
              <a:t>Obor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+mj-lt"/>
              </a:rPr>
              <a:t>Olimpiade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+mj-lt"/>
              </a:rPr>
              <a:t>di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London </a:t>
            </a:r>
            <a:r>
              <a:rPr lang="en-US" sz="2000" b="1" dirty="0" err="1" smtClean="0">
                <a:solidFill>
                  <a:schemeClr val="bg1"/>
                </a:solidFill>
                <a:latin typeface="+mj-lt"/>
              </a:rPr>
              <a:t>tahun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2012</a:t>
            </a:r>
          </a:p>
          <a:p>
            <a:pPr algn="ctr"/>
            <a:endParaRPr lang="id-ID" sz="2000" b="1" dirty="0">
              <a:latin typeface="+mj-lt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30312" y="5052448"/>
            <a:ext cx="5148019" cy="1113295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 smtClean="0">
                <a:solidFill>
                  <a:schemeClr val="bg1"/>
                </a:solidFill>
                <a:latin typeface="+mj-lt"/>
              </a:rPr>
              <a:t>Peraih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+mj-lt"/>
              </a:rPr>
              <a:t>Medali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+mj-lt"/>
              </a:rPr>
              <a:t>Emas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+mj-lt"/>
              </a:rPr>
              <a:t>pada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  <a:latin typeface="+mj-lt"/>
              </a:rPr>
              <a:t>Olimpiade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Athena </a:t>
            </a:r>
            <a:r>
              <a:rPr lang="en-US" sz="2000" b="1" dirty="0" err="1" smtClean="0">
                <a:solidFill>
                  <a:schemeClr val="bg1"/>
                </a:solidFill>
                <a:latin typeface="+mj-lt"/>
              </a:rPr>
              <a:t>tahun</a:t>
            </a:r>
            <a:r>
              <a:rPr lang="en-US" sz="2000" b="1" dirty="0" smtClean="0">
                <a:solidFill>
                  <a:schemeClr val="bg1"/>
                </a:solidFill>
                <a:latin typeface="+mj-lt"/>
              </a:rPr>
              <a:t> 2011</a:t>
            </a:r>
            <a:endParaRPr lang="en-US" sz="20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2857" y="319314"/>
            <a:ext cx="301448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400" b="1" dirty="0" smtClean="0">
                <a:solidFill>
                  <a:schemeClr val="bg1">
                    <a:lumMod val="85000"/>
                  </a:schemeClr>
                </a:solidFill>
                <a:latin typeface="+mj-lt"/>
                <a:ea typeface="Kozuka Gothic Pro B" pitchFamily="34" charset="-128"/>
              </a:rPr>
              <a:t>ANAK USIA </a:t>
            </a:r>
          </a:p>
          <a:p>
            <a:r>
              <a:rPr lang="id-ID" sz="4400" b="1" dirty="0" smtClean="0">
                <a:solidFill>
                  <a:schemeClr val="bg1">
                    <a:lumMod val="85000"/>
                  </a:schemeClr>
                </a:solidFill>
                <a:latin typeface="+mj-lt"/>
                <a:ea typeface="Kozuka Gothic Pro B" pitchFamily="34" charset="-128"/>
              </a:rPr>
              <a:t>SEKOLAH </a:t>
            </a:r>
          </a:p>
          <a:p>
            <a:r>
              <a:rPr lang="id-ID" sz="4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Kozuka Gothic Pro B" pitchFamily="34" charset="-128"/>
              </a:rPr>
              <a:t>5-14 TAHUN</a:t>
            </a:r>
            <a:endParaRPr lang="id-ID" sz="4400" b="1" dirty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Kozuka Gothic Pro B" pitchFamily="34" charset="-128"/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621341719"/>
              </p:ext>
            </p:extLst>
          </p:nvPr>
        </p:nvGraphicFramePr>
        <p:xfrm>
          <a:off x="2612571" y="1045028"/>
          <a:ext cx="8723085" cy="54210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9188665" y="6187184"/>
            <a:ext cx="2720975" cy="46355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err="1" smtClean="0">
                <a:solidFill>
                  <a:schemeClr val="bg1"/>
                </a:solidFill>
                <a:latin typeface="+mj-lt"/>
              </a:rPr>
              <a:t>detik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2013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2857" y="319314"/>
            <a:ext cx="396275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400" b="1" dirty="0" smtClean="0">
                <a:solidFill>
                  <a:schemeClr val="bg1">
                    <a:lumMod val="85000"/>
                  </a:schemeClr>
                </a:solidFill>
                <a:latin typeface="+mj-lt"/>
                <a:ea typeface="Kozuka Gothic Pro B" pitchFamily="34" charset="-128"/>
              </a:rPr>
              <a:t>B</a:t>
            </a:r>
            <a:r>
              <a:rPr lang="en-US" sz="4400" b="1" dirty="0" smtClean="0">
                <a:solidFill>
                  <a:schemeClr val="bg1">
                    <a:lumMod val="85000"/>
                  </a:schemeClr>
                </a:solidFill>
                <a:latin typeface="+mj-lt"/>
                <a:ea typeface="Kozuka Gothic Pro B" pitchFamily="34" charset="-128"/>
              </a:rPr>
              <a:t>ANTUAN DARI</a:t>
            </a:r>
            <a:r>
              <a:rPr lang="id-ID" sz="4400" b="1" dirty="0" smtClean="0">
                <a:solidFill>
                  <a:schemeClr val="bg1">
                    <a:lumMod val="85000"/>
                  </a:schemeClr>
                </a:solidFill>
                <a:latin typeface="+mj-lt"/>
                <a:ea typeface="Kozuka Gothic Pro B" pitchFamily="34" charset="-128"/>
              </a:rPr>
              <a:t> </a:t>
            </a:r>
          </a:p>
          <a:p>
            <a:r>
              <a:rPr lang="id-ID" sz="4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Kozuka Gothic Pro B" pitchFamily="34" charset="-128"/>
              </a:rPr>
              <a:t>P</a:t>
            </a:r>
            <a:r>
              <a:rPr lang="en-US" sz="4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Kozuka Gothic Pro B" pitchFamily="34" charset="-128"/>
              </a:rPr>
              <a:t>EMERINTAH</a:t>
            </a:r>
            <a:endParaRPr lang="id-ID" sz="4400" b="1" dirty="0" smtClean="0">
              <a:solidFill>
                <a:schemeClr val="tx2">
                  <a:lumMod val="60000"/>
                  <a:lumOff val="40000"/>
                </a:schemeClr>
              </a:solidFill>
              <a:latin typeface="+mj-lt"/>
              <a:ea typeface="Kozuka Gothic Pro B" pitchFamily="34" charset="-128"/>
            </a:endParaRPr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819705810"/>
              </p:ext>
            </p:extLst>
          </p:nvPr>
        </p:nvGraphicFramePr>
        <p:xfrm>
          <a:off x="838582" y="1753908"/>
          <a:ext cx="10687857" cy="43015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779058" y="2545934"/>
            <a:ext cx="1150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1 </a:t>
            </a:r>
            <a:r>
              <a:rPr lang="en-US" sz="3200" b="1" dirty="0" err="1">
                <a:solidFill>
                  <a:schemeClr val="bg1"/>
                </a:solidFill>
              </a:rPr>
              <a:t>juta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70201" y="4628734"/>
            <a:ext cx="1150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3200" b="1" dirty="0" smtClean="0">
                <a:solidFill>
                  <a:schemeClr val="bg1"/>
                </a:solidFill>
              </a:rPr>
              <a:t>3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juta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9188665" y="6187184"/>
            <a:ext cx="2720975" cy="46355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 err="1" smtClean="0">
                <a:solidFill>
                  <a:schemeClr val="bg1"/>
                </a:solidFill>
                <a:latin typeface="+mj-lt"/>
              </a:rPr>
              <a:t>tribunnews</a:t>
            </a:r>
            <a:r>
              <a:rPr lang="en-US" sz="2000" dirty="0" smtClean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2013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40762" y="1593272"/>
            <a:ext cx="649312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4000" b="1" dirty="0" smtClean="0">
                <a:solidFill>
                  <a:schemeClr val="bg1">
                    <a:lumMod val="85000"/>
                  </a:schemeClr>
                </a:solidFill>
                <a:latin typeface="+mj-lt"/>
                <a:ea typeface="Kozuka Gothic Pro B" pitchFamily="34" charset="-128"/>
              </a:rPr>
              <a:t>Lalu, bagaimana nasib jutaan </a:t>
            </a:r>
          </a:p>
          <a:p>
            <a:pPr algn="ctr"/>
            <a:r>
              <a:rPr lang="id-ID" sz="4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Kozuka Gothic Pro B" pitchFamily="34" charset="-128"/>
              </a:rPr>
              <a:t>Anak Berkebutuhan Khusus</a:t>
            </a:r>
            <a:r>
              <a:rPr lang="id-ID" sz="4000" b="1" dirty="0" smtClean="0">
                <a:solidFill>
                  <a:schemeClr val="bg1">
                    <a:lumMod val="85000"/>
                  </a:schemeClr>
                </a:solidFill>
                <a:latin typeface="+mj-lt"/>
                <a:ea typeface="Kozuka Gothic Pro B" pitchFamily="34" charset="-128"/>
              </a:rPr>
              <a:t> </a:t>
            </a:r>
          </a:p>
          <a:p>
            <a:pPr algn="ctr"/>
            <a:r>
              <a:rPr lang="id-ID" sz="4000" b="1" dirty="0" smtClean="0">
                <a:solidFill>
                  <a:schemeClr val="bg1">
                    <a:lumMod val="85000"/>
                  </a:schemeClr>
                </a:solidFill>
                <a:latin typeface="+mj-lt"/>
                <a:ea typeface="Kozuka Gothic Pro B" pitchFamily="34" charset="-128"/>
              </a:rPr>
              <a:t>lainnya?</a:t>
            </a:r>
          </a:p>
        </p:txBody>
      </p:sp>
      <p:pic>
        <p:nvPicPr>
          <p:cNvPr id="3" name="Picture 2" descr="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79350">
            <a:off x="8046702" y="4889244"/>
            <a:ext cx="1566112" cy="1566112"/>
          </a:xfrm>
          <a:prstGeom prst="rect">
            <a:avLst/>
          </a:prstGeom>
        </p:spPr>
      </p:pic>
      <p:pic>
        <p:nvPicPr>
          <p:cNvPr id="5" name="Picture 4" descr="2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997716">
            <a:off x="8765511" y="3564230"/>
            <a:ext cx="1566111" cy="1566111"/>
          </a:xfrm>
          <a:prstGeom prst="rect">
            <a:avLst/>
          </a:prstGeom>
        </p:spPr>
      </p:pic>
      <p:pic>
        <p:nvPicPr>
          <p:cNvPr id="7" name="Picture 6" descr="4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90712">
            <a:off x="10106977" y="3453938"/>
            <a:ext cx="1598478" cy="1598478"/>
          </a:xfrm>
          <a:prstGeom prst="rect">
            <a:avLst/>
          </a:prstGeom>
        </p:spPr>
      </p:pic>
      <p:pic>
        <p:nvPicPr>
          <p:cNvPr id="8" name="Picture 7" descr="5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0210" y="4834081"/>
            <a:ext cx="1670627" cy="1670627"/>
          </a:xfrm>
          <a:prstGeom prst="rect">
            <a:avLst/>
          </a:prstGeom>
        </p:spPr>
      </p:pic>
      <p:pic>
        <p:nvPicPr>
          <p:cNvPr id="9" name="Picture 8" descr="3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96671">
            <a:off x="10114046" y="1964376"/>
            <a:ext cx="1566112" cy="1566112"/>
          </a:xfrm>
          <a:prstGeom prst="rect">
            <a:avLst/>
          </a:prstGeom>
        </p:spPr>
      </p:pic>
      <p:pic>
        <p:nvPicPr>
          <p:cNvPr id="10" name="Picture 9" descr="6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988392">
            <a:off x="6434283" y="4752108"/>
            <a:ext cx="1677555" cy="16775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219700" y="4825092"/>
            <a:ext cx="1735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en-US" sz="2400" dirty="0" smtClean="0">
                <a:solidFill>
                  <a:schemeClr val="bg1">
                    <a:lumMod val="85000"/>
                  </a:schemeClr>
                </a:solidFill>
                <a:latin typeface="Microsoft PhagsPa" pitchFamily="34" charset="0"/>
                <a:ea typeface="Adobe Gothic Std B" pitchFamily="34" charset="-128"/>
              </a:rPr>
              <a:t>Dmitri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icrosoft PhagsPa" pitchFamily="34" charset="0"/>
              <a:ea typeface="Adobe Gothic Std B" pitchFamily="34" charset="-128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5229225" y="5287055"/>
            <a:ext cx="173355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205413" y="5294992"/>
            <a:ext cx="17351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en-US" sz="1800" b="1" dirty="0" smtClean="0">
                <a:solidFill>
                  <a:schemeClr val="bg1">
                    <a:lumMod val="85000"/>
                  </a:schemeClr>
                </a:solidFill>
                <a:latin typeface="Microsoft PhagsPa" pitchFamily="34" charset="0"/>
                <a:ea typeface="Adobe Gothic Std B" pitchFamily="34" charset="-128"/>
                <a:cs typeface="Segoe UI" pitchFamily="34" charset="0"/>
              </a:rPr>
              <a:t>Programmer </a:t>
            </a:r>
            <a:r>
              <a:rPr lang="en-US" sz="1800" b="1" dirty="0" err="1" smtClean="0">
                <a:solidFill>
                  <a:schemeClr val="bg1">
                    <a:lumMod val="85000"/>
                  </a:schemeClr>
                </a:solidFill>
                <a:latin typeface="Microsoft PhagsPa" pitchFamily="34" charset="0"/>
                <a:ea typeface="Adobe Gothic Std B" pitchFamily="34" charset="-128"/>
                <a:cs typeface="Segoe UI" pitchFamily="34" charset="0"/>
              </a:rPr>
              <a:t>Aplikasi</a:t>
            </a:r>
            <a:endParaRPr lang="en-US" sz="1800" b="1" dirty="0">
              <a:solidFill>
                <a:schemeClr val="bg1">
                  <a:lumMod val="85000"/>
                </a:schemeClr>
              </a:solidFill>
              <a:latin typeface="Microsoft PhagsPa" pitchFamily="34" charset="0"/>
              <a:ea typeface="Adobe Gothic Std B" pitchFamily="34" charset="-128"/>
              <a:cs typeface="Segoe UI" pitchFamily="34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8100963" y="4799912"/>
            <a:ext cx="1733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en-US" sz="2400" dirty="0" err="1" smtClean="0">
                <a:solidFill>
                  <a:schemeClr val="bg1">
                    <a:lumMod val="85000"/>
                  </a:schemeClr>
                </a:solidFill>
                <a:latin typeface="Microsoft PhagsPa" pitchFamily="34" charset="0"/>
                <a:ea typeface="Adobe Gothic Std B" pitchFamily="34" charset="-128"/>
              </a:rPr>
              <a:t>Hanif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icrosoft PhagsPa" pitchFamily="34" charset="0"/>
              <a:ea typeface="Adobe Gothic Std B" pitchFamily="34" charset="-128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8084825" y="5294992"/>
            <a:ext cx="1733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en-US" sz="1600" b="1" dirty="0" err="1">
                <a:solidFill>
                  <a:schemeClr val="bg1">
                    <a:lumMod val="85000"/>
                  </a:schemeClr>
                </a:solidFill>
                <a:latin typeface="Microsoft PhagsPa" pitchFamily="34" charset="0"/>
                <a:ea typeface="Adobe Gothic Std B" pitchFamily="34" charset="-128"/>
                <a:cs typeface="Segoe UI" pitchFamily="34" charset="0"/>
              </a:rPr>
              <a:t>Analis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Microsoft PhagsPa" pitchFamily="34" charset="0"/>
                <a:ea typeface="Adobe Gothic Std B" pitchFamily="34" charset="-128"/>
                <a:cs typeface="Segoe UI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85000"/>
                  </a:schemeClr>
                </a:solidFill>
                <a:latin typeface="Microsoft PhagsPa" pitchFamily="34" charset="0"/>
                <a:ea typeface="Adobe Gothic Std B" pitchFamily="34" charset="-128"/>
                <a:cs typeface="Segoe UI" pitchFamily="34" charset="0"/>
              </a:rPr>
              <a:t>dan</a:t>
            </a:r>
            <a:r>
              <a:rPr lang="en-US" sz="1600" b="1" dirty="0">
                <a:solidFill>
                  <a:schemeClr val="bg1">
                    <a:lumMod val="85000"/>
                  </a:schemeClr>
                </a:solidFill>
                <a:latin typeface="Microsoft PhagsPa" pitchFamily="34" charset="0"/>
                <a:ea typeface="Adobe Gothic Std B" pitchFamily="34" charset="-128"/>
                <a:cs typeface="Segoe UI" pitchFamily="34" charset="0"/>
              </a:rPr>
              <a:t> </a:t>
            </a:r>
            <a:r>
              <a:rPr lang="en-US" sz="1600" b="1" dirty="0" err="1">
                <a:solidFill>
                  <a:schemeClr val="bg1">
                    <a:lumMod val="85000"/>
                  </a:schemeClr>
                </a:solidFill>
                <a:latin typeface="Microsoft PhagsPa" pitchFamily="34" charset="0"/>
                <a:ea typeface="Adobe Gothic Std B" pitchFamily="34" charset="-128"/>
                <a:cs typeface="Segoe UI" pitchFamily="34" charset="0"/>
              </a:rPr>
              <a:t>Dokumentator</a:t>
            </a:r>
            <a:endParaRPr lang="en-US" sz="1600" b="1" dirty="0">
              <a:solidFill>
                <a:schemeClr val="bg1">
                  <a:lumMod val="85000"/>
                </a:schemeClr>
              </a:solidFill>
              <a:latin typeface="Microsoft PhagsPa" pitchFamily="34" charset="0"/>
              <a:ea typeface="Adobe Gothic Std B" pitchFamily="34" charset="-128"/>
              <a:cs typeface="Segoe UI" pitchFamily="34" charset="0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320380" y="4851389"/>
            <a:ext cx="17351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 eaLnBrk="1" hangingPunct="1"/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latin typeface="Microsoft PhagsPa" pitchFamily="34" charset="0"/>
                <a:ea typeface="Adobe Gothic Std B" pitchFamily="34" charset="-128"/>
              </a:rPr>
              <a:t>Ekky</a:t>
            </a:r>
            <a:endParaRPr lang="en-US" sz="1800" dirty="0">
              <a:solidFill>
                <a:schemeClr val="bg1">
                  <a:lumMod val="85000"/>
                </a:schemeClr>
              </a:solidFill>
              <a:latin typeface="Microsoft PhagsPa" pitchFamily="34" charset="0"/>
              <a:ea typeface="Adobe Gothic Std B" pitchFamily="34" charset="-128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603845" y="5349705"/>
            <a:ext cx="116979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1800" b="1" dirty="0" err="1">
                <a:solidFill>
                  <a:schemeClr val="bg1">
                    <a:lumMod val="85000"/>
                  </a:schemeClr>
                </a:solidFill>
                <a:latin typeface="Microsoft PhagsPa" pitchFamily="34" charset="0"/>
                <a:ea typeface="Adobe Gothic Std B" pitchFamily="34" charset="-128"/>
                <a:cs typeface="Segoe UI" pitchFamily="34" charset="0"/>
              </a:rPr>
              <a:t>Desainer</a:t>
            </a:r>
            <a:endParaRPr lang="en-US" sz="1800" b="1" dirty="0">
              <a:solidFill>
                <a:schemeClr val="bg1">
                  <a:lumMod val="85000"/>
                </a:schemeClr>
              </a:solidFill>
              <a:latin typeface="Microsoft PhagsPa" pitchFamily="34" charset="0"/>
              <a:ea typeface="Adobe Gothic Std B" pitchFamily="34" charset="-128"/>
              <a:cs typeface="Segoe UI" pitchFamily="34" charset="0"/>
            </a:endParaRPr>
          </a:p>
        </p:txBody>
      </p:sp>
      <p:pic>
        <p:nvPicPr>
          <p:cNvPr id="11" name="Picture 2" descr="D:\Lomba\Gemastik\TAHAP 3 FINAL\photos team\dmitri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9" b="20420"/>
          <a:stretch/>
        </p:blipFill>
        <p:spPr bwMode="auto">
          <a:xfrm>
            <a:off x="5205413" y="2473355"/>
            <a:ext cx="1735137" cy="2298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2" name="Picture 3" descr="D:\Lomba\Gemastik\TAHAP 3 FINAL\photos team\ekky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320381" y="2508058"/>
            <a:ext cx="1735138" cy="221410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/>
          <a:extLst/>
        </p:spPr>
      </p:pic>
      <p:pic>
        <p:nvPicPr>
          <p:cNvPr id="13" name="Picture 4" descr="D:\Lomba\Gemastik\TAHAP 3 FINAL\photos team\holong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36" b="11421"/>
          <a:stretch/>
        </p:blipFill>
        <p:spPr bwMode="auto">
          <a:xfrm>
            <a:off x="8100962" y="2473356"/>
            <a:ext cx="1717413" cy="2283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cxnSp>
        <p:nvCxnSpPr>
          <p:cNvPr id="14" name="Straight Connector 13"/>
          <p:cNvCxnSpPr/>
          <p:nvPr/>
        </p:nvCxnSpPr>
        <p:spPr>
          <a:xfrm>
            <a:off x="2321968" y="5313352"/>
            <a:ext cx="173355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084825" y="5287055"/>
            <a:ext cx="1733550" cy="0"/>
          </a:xfrm>
          <a:prstGeom prst="lin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62285" y="798286"/>
            <a:ext cx="21788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6000" b="1" dirty="0" smtClean="0">
                <a:solidFill>
                  <a:schemeClr val="bg1">
                    <a:lumMod val="75000"/>
                  </a:schemeClr>
                </a:solidFill>
                <a:latin typeface="+mj-lt"/>
                <a:ea typeface="Kozuka Gothic Pro B" pitchFamily="34" charset="-128"/>
              </a:rPr>
              <a:t>TIM</a:t>
            </a:r>
            <a:r>
              <a:rPr lang="id-ID" sz="6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ea typeface="Kozuka Gothic Pro B" pitchFamily="34" charset="-128"/>
              </a:rPr>
              <a:t>LP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gemastik2014\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7234" y="1930851"/>
            <a:ext cx="2003690" cy="265112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899809" y="2358571"/>
            <a:ext cx="6949851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d-ID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zuka Gothic Pro B" pitchFamily="34" charset="-128"/>
              </a:rPr>
              <a:t>Aplikasi Perangkat </a:t>
            </a:r>
            <a:r>
              <a:rPr lang="id-ID" sz="2800" b="1" dirty="0" smtClean="0">
                <a:solidFill>
                  <a:schemeClr val="tx2"/>
                </a:solidFill>
                <a:latin typeface="+mj-lt"/>
                <a:ea typeface="Kozuka Gothic Pro B" pitchFamily="34" charset="-128"/>
              </a:rPr>
              <a:t>Bergerak</a:t>
            </a:r>
            <a:r>
              <a:rPr lang="id-ID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zuka Gothic Pro B" pitchFamily="34" charset="-128"/>
              </a:rPr>
              <a:t> Berbasis </a:t>
            </a:r>
          </a:p>
          <a:p>
            <a:pPr algn="ctr"/>
            <a:r>
              <a:rPr lang="id-ID" sz="2800" b="1" dirty="0" smtClean="0">
                <a:solidFill>
                  <a:schemeClr val="tx2"/>
                </a:solidFill>
                <a:latin typeface="+mj-lt"/>
                <a:ea typeface="Kozuka Gothic Pro B" pitchFamily="34" charset="-128"/>
              </a:rPr>
              <a:t>Multiplatform</a:t>
            </a:r>
            <a:r>
              <a:rPr lang="id-ID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zuka Gothic Pro B" pitchFamily="34" charset="-128"/>
              </a:rPr>
              <a:t> sebagai </a:t>
            </a:r>
            <a:r>
              <a:rPr lang="id-ID" sz="2800" b="1" dirty="0" smtClean="0">
                <a:solidFill>
                  <a:schemeClr val="tx2"/>
                </a:solidFill>
                <a:latin typeface="+mj-lt"/>
                <a:ea typeface="Kozuka Gothic Pro B" pitchFamily="34" charset="-128"/>
              </a:rPr>
              <a:t>Media Pembelajaran</a:t>
            </a:r>
          </a:p>
          <a:p>
            <a:pPr algn="ctr"/>
            <a:r>
              <a:rPr lang="id-ID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zuka Gothic Pro B" pitchFamily="34" charset="-128"/>
              </a:rPr>
              <a:t>Siswa dengan Kebutuhan Pendidikan  </a:t>
            </a:r>
          </a:p>
          <a:p>
            <a:pPr algn="ctr"/>
            <a:r>
              <a:rPr lang="id-ID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Kozuka Gothic Pro B" pitchFamily="34" charset="-128"/>
              </a:rPr>
              <a:t>Khusus yang Masih Berada di Sekolah Dasar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Green Yellow">
    <a:dk1>
      <a:sysClr val="windowText" lastClr="000000"/>
    </a:dk1>
    <a:lt1>
      <a:sysClr val="window" lastClr="FFFFFF"/>
    </a:lt1>
    <a:dk2>
      <a:srgbClr val="455F51"/>
    </a:dk2>
    <a:lt2>
      <a:srgbClr val="E2DFCC"/>
    </a:lt2>
    <a:accent1>
      <a:srgbClr val="99CB38"/>
    </a:accent1>
    <a:accent2>
      <a:srgbClr val="63A537"/>
    </a:accent2>
    <a:accent3>
      <a:srgbClr val="37A76F"/>
    </a:accent3>
    <a:accent4>
      <a:srgbClr val="44C1A3"/>
    </a:accent4>
    <a:accent5>
      <a:srgbClr val="4EB3CF"/>
    </a:accent5>
    <a:accent6>
      <a:srgbClr val="51C3F9"/>
    </a:accent6>
    <a:hlink>
      <a:srgbClr val="EE7B08"/>
    </a:hlink>
    <a:folHlink>
      <a:srgbClr val="977B2D"/>
    </a:folHlink>
  </a:clrScheme>
  <a:fontScheme name="Custom 2">
    <a:majorFont>
      <a:latin typeface="Malgun Gothic"/>
      <a:ea typeface=""/>
      <a:cs typeface=""/>
    </a:majorFont>
    <a:minorFont>
      <a:latin typeface="Calibr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11704</TotalTime>
  <Words>473</Words>
  <Application>Microsoft Office PowerPoint</Application>
  <PresentationFormat>Custom</PresentationFormat>
  <Paragraphs>216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 LP</dc:creator>
  <cp:lastModifiedBy>demit</cp:lastModifiedBy>
  <cp:revision>369</cp:revision>
  <dcterms:created xsi:type="dcterms:W3CDTF">2014-07-13T12:39:52Z</dcterms:created>
  <dcterms:modified xsi:type="dcterms:W3CDTF">2014-12-05T22:31:22Z</dcterms:modified>
</cp:coreProperties>
</file>